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648" r:id="rId2"/>
  </p:sldMasterIdLst>
  <p:notesMasterIdLst>
    <p:notesMasterId r:id="rId14"/>
  </p:notesMasterIdLst>
  <p:handoutMasterIdLst>
    <p:handoutMasterId r:id="rId15"/>
  </p:handoutMasterIdLst>
  <p:sldIdLst>
    <p:sldId id="256" r:id="rId3"/>
    <p:sldId id="259" r:id="rId4"/>
    <p:sldId id="260" r:id="rId5"/>
    <p:sldId id="261" r:id="rId6"/>
    <p:sldId id="262" r:id="rId7"/>
    <p:sldId id="266" r:id="rId8"/>
    <p:sldId id="274" r:id="rId9"/>
    <p:sldId id="291" r:id="rId10"/>
    <p:sldId id="292" r:id="rId11"/>
    <p:sldId id="293" r:id="rId12"/>
    <p:sldId id="294" r:id="rId13"/>
  </p:sldIdLst>
  <p:sldSz cx="9906000" cy="6858000" type="A4"/>
  <p:notesSz cx="6858000" cy="9906000"/>
  <p:defaultTextStyle>
    <a:defPPr>
      <a:defRPr lang="sv-SE"/>
    </a:defPPr>
    <a:lvl1pPr algn="l" rtl="0" eaLnBrk="0" fontAlgn="base" hangingPunct="0">
      <a:spcBef>
        <a:spcPct val="0"/>
      </a:spcBef>
      <a:spcAft>
        <a:spcPct val="0"/>
      </a:spcAft>
      <a:defRPr sz="2400"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sz="2400"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sz="2400"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Calibri" pitchFamily="34" charset="0"/>
        <a:ea typeface="+mn-ea"/>
        <a:cs typeface="+mn-cs"/>
      </a:defRPr>
    </a:lvl5pPr>
    <a:lvl6pPr marL="2286000" algn="l" defTabSz="914400" rtl="0" eaLnBrk="1" latinLnBrk="0" hangingPunct="1">
      <a:defRPr sz="2400" kern="1200">
        <a:solidFill>
          <a:schemeClr val="tx1"/>
        </a:solidFill>
        <a:latin typeface="Calibri" pitchFamily="34" charset="0"/>
        <a:ea typeface="+mn-ea"/>
        <a:cs typeface="+mn-cs"/>
      </a:defRPr>
    </a:lvl6pPr>
    <a:lvl7pPr marL="2743200" algn="l" defTabSz="914400" rtl="0" eaLnBrk="1" latinLnBrk="0" hangingPunct="1">
      <a:defRPr sz="2400" kern="1200">
        <a:solidFill>
          <a:schemeClr val="tx1"/>
        </a:solidFill>
        <a:latin typeface="Calibri" pitchFamily="34" charset="0"/>
        <a:ea typeface="+mn-ea"/>
        <a:cs typeface="+mn-cs"/>
      </a:defRPr>
    </a:lvl7pPr>
    <a:lvl8pPr marL="3200400" algn="l" defTabSz="914400" rtl="0" eaLnBrk="1" latinLnBrk="0" hangingPunct="1">
      <a:defRPr sz="2400" kern="1200">
        <a:solidFill>
          <a:schemeClr val="tx1"/>
        </a:solidFill>
        <a:latin typeface="Calibri" pitchFamily="34" charset="0"/>
        <a:ea typeface="+mn-ea"/>
        <a:cs typeface="+mn-cs"/>
      </a:defRPr>
    </a:lvl8pPr>
    <a:lvl9pPr marL="3657600" algn="l" defTabSz="914400" rtl="0" eaLnBrk="1" latinLnBrk="0" hangingPunct="1">
      <a:defRPr sz="2400"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5D88"/>
    <a:srgbClr val="1A79CC"/>
    <a:srgbClr val="075AFF"/>
    <a:srgbClr val="45FFFF"/>
  </p:clrMru>
</p:presentationPr>
</file>

<file path=ppt/tableStyles.xml><?xml version="1.0" encoding="utf-8"?>
<a:tblStyleLst xmlns:a="http://schemas.openxmlformats.org/drawingml/2006/main" def="{5C22544A-7EE6-4342-B048-85BDC9FD1C3A}">
  <a:tblStyle styleId="{C083E6E3-FA7D-4D7B-A595-EF9225AFEA82}" styleName="Ljust format 1 - Dekorfärg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88" autoAdjust="0"/>
    <p:restoredTop sz="94848" autoAdjust="0"/>
  </p:normalViewPr>
  <p:slideViewPr>
    <p:cSldViewPr>
      <p:cViewPr varScale="1">
        <p:scale>
          <a:sx n="69" d="100"/>
          <a:sy n="69" d="100"/>
        </p:scale>
        <p:origin x="-1308" y="-102"/>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8" charset="0"/>
              </a:defRPr>
            </a:lvl1pPr>
          </a:lstStyle>
          <a:p>
            <a:endParaRPr lang="sv-SE"/>
          </a:p>
        </p:txBody>
      </p:sp>
      <p:sp>
        <p:nvSpPr>
          <p:cNvPr id="13315" name="Rectangle 3"/>
          <p:cNvSpPr>
            <a:spLocks noGrp="1" noChangeArrowheads="1"/>
          </p:cNvSpPr>
          <p:nvPr>
            <p:ph type="dt" sz="quarter" idx="1"/>
          </p:nvPr>
        </p:nvSpPr>
        <p:spPr bwMode="auto">
          <a:xfrm>
            <a:off x="3886200" y="0"/>
            <a:ext cx="29718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8" charset="0"/>
              </a:defRPr>
            </a:lvl1pPr>
          </a:lstStyle>
          <a:p>
            <a:fld id="{62B74AB2-6881-4FE4-BD0D-B09A229D52DD}" type="datetime1">
              <a:rPr lang="sv-SE"/>
              <a:pPr/>
              <a:t>2014-11-28</a:t>
            </a:fld>
            <a:endParaRPr lang="sv-SE"/>
          </a:p>
        </p:txBody>
      </p:sp>
      <p:sp>
        <p:nvSpPr>
          <p:cNvPr id="13316" name="Rectangle 4"/>
          <p:cNvSpPr>
            <a:spLocks noGrp="1" noChangeArrowheads="1"/>
          </p:cNvSpPr>
          <p:nvPr>
            <p:ph type="ftr" sz="quarter" idx="2"/>
          </p:nvPr>
        </p:nvSpPr>
        <p:spPr bwMode="auto">
          <a:xfrm>
            <a:off x="0" y="9410700"/>
            <a:ext cx="29718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8" charset="0"/>
              </a:defRPr>
            </a:lvl1pPr>
          </a:lstStyle>
          <a:p>
            <a:endParaRPr lang="sv-SE"/>
          </a:p>
        </p:txBody>
      </p:sp>
      <p:sp>
        <p:nvSpPr>
          <p:cNvPr id="13317" name="Rectangle 5"/>
          <p:cNvSpPr>
            <a:spLocks noGrp="1" noChangeArrowheads="1"/>
          </p:cNvSpPr>
          <p:nvPr>
            <p:ph type="sldNum" sz="quarter" idx="3"/>
          </p:nvPr>
        </p:nvSpPr>
        <p:spPr bwMode="auto">
          <a:xfrm>
            <a:off x="3886200" y="9410700"/>
            <a:ext cx="29718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8" charset="0"/>
              </a:defRPr>
            </a:lvl1pPr>
          </a:lstStyle>
          <a:p>
            <a:fld id="{B7C490B9-21E1-4DC2-98B1-C31F6A258306}" type="slidenum">
              <a:rPr lang="sv-SE"/>
              <a:pPr/>
              <a:t>‹#›</a:t>
            </a:fld>
            <a:endParaRPr lang="sv-S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8" charset="0"/>
              </a:defRPr>
            </a:lvl1pPr>
          </a:lstStyle>
          <a:p>
            <a:endParaRPr lang="sv-SE"/>
          </a:p>
        </p:txBody>
      </p:sp>
      <p:sp>
        <p:nvSpPr>
          <p:cNvPr id="11267" name="Rectangle 3"/>
          <p:cNvSpPr>
            <a:spLocks noGrp="1" noChangeArrowheads="1"/>
          </p:cNvSpPr>
          <p:nvPr>
            <p:ph type="dt" idx="1"/>
          </p:nvPr>
        </p:nvSpPr>
        <p:spPr bwMode="auto">
          <a:xfrm>
            <a:off x="3886200" y="0"/>
            <a:ext cx="29718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8" charset="0"/>
              </a:defRPr>
            </a:lvl1pPr>
          </a:lstStyle>
          <a:p>
            <a:fld id="{DB30BE71-8EEC-4302-B489-994DE1931EEA}" type="datetime1">
              <a:rPr lang="sv-SE"/>
              <a:pPr/>
              <a:t>2014-11-28</a:t>
            </a:fld>
            <a:endParaRPr lang="sv-SE"/>
          </a:p>
        </p:txBody>
      </p:sp>
      <p:sp>
        <p:nvSpPr>
          <p:cNvPr id="11268" name="Rectangle 4"/>
          <p:cNvSpPr>
            <a:spLocks noGrp="1" noRot="1" noChangeAspect="1" noChangeArrowheads="1" noTextEdit="1"/>
          </p:cNvSpPr>
          <p:nvPr>
            <p:ph type="sldImg" idx="2"/>
          </p:nvPr>
        </p:nvSpPr>
        <p:spPr bwMode="auto">
          <a:xfrm>
            <a:off x="746125" y="742950"/>
            <a:ext cx="5365750" cy="371475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914400" y="4705350"/>
            <a:ext cx="5029200"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1270" name="Rectangle 6"/>
          <p:cNvSpPr>
            <a:spLocks noGrp="1" noChangeArrowheads="1"/>
          </p:cNvSpPr>
          <p:nvPr>
            <p:ph type="ftr" sz="quarter" idx="4"/>
          </p:nvPr>
        </p:nvSpPr>
        <p:spPr bwMode="auto">
          <a:xfrm>
            <a:off x="0" y="9410700"/>
            <a:ext cx="29718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8" charset="0"/>
              </a:defRPr>
            </a:lvl1pPr>
          </a:lstStyle>
          <a:p>
            <a:endParaRPr lang="sv-SE"/>
          </a:p>
        </p:txBody>
      </p:sp>
      <p:sp>
        <p:nvSpPr>
          <p:cNvPr id="11271" name="Rectangle 7"/>
          <p:cNvSpPr>
            <a:spLocks noGrp="1" noChangeArrowheads="1"/>
          </p:cNvSpPr>
          <p:nvPr>
            <p:ph type="sldNum" sz="quarter" idx="5"/>
          </p:nvPr>
        </p:nvSpPr>
        <p:spPr bwMode="auto">
          <a:xfrm>
            <a:off x="3886200" y="9410700"/>
            <a:ext cx="29718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8" charset="0"/>
              </a:defRPr>
            </a:lvl1pPr>
          </a:lstStyle>
          <a:p>
            <a:fld id="{8442EADB-B6CC-42C4-8C6A-9F1341A03241}" type="slidenum">
              <a:rPr lang="sv-SE"/>
              <a:pPr/>
              <a:t>‹#›</a:t>
            </a:fld>
            <a:endParaRPr lang="sv-SE"/>
          </a:p>
        </p:txBody>
      </p:sp>
    </p:spTree>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datum 3"/>
          <p:cNvSpPr>
            <a:spLocks noGrp="1"/>
          </p:cNvSpPr>
          <p:nvPr>
            <p:ph type="dt" idx="10"/>
          </p:nvPr>
        </p:nvSpPr>
        <p:spPr/>
        <p:txBody>
          <a:bodyPr/>
          <a:lstStyle/>
          <a:p>
            <a:fld id="{DB30BE71-8EEC-4302-B489-994DE1931EEA}" type="datetime1">
              <a:rPr lang="sv-SE" smtClean="0"/>
              <a:pPr/>
              <a:t>2014-11-28</a:t>
            </a:fld>
            <a:endParaRPr lang="sv-SE"/>
          </a:p>
        </p:txBody>
      </p:sp>
      <p:sp>
        <p:nvSpPr>
          <p:cNvPr id="5" name="Platshållare för bildnummer 4"/>
          <p:cNvSpPr>
            <a:spLocks noGrp="1"/>
          </p:cNvSpPr>
          <p:nvPr>
            <p:ph type="sldNum" sz="quarter" idx="11"/>
          </p:nvPr>
        </p:nvSpPr>
        <p:spPr/>
        <p:txBody>
          <a:bodyPr/>
          <a:lstStyle/>
          <a:p>
            <a:fld id="{8442EADB-B6CC-42C4-8C6A-9F1341A03241}" type="slidenum">
              <a:rPr lang="sv-SE" smtClean="0"/>
              <a:pPr/>
              <a:t>7</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742950" y="2130425"/>
            <a:ext cx="84201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lvl1pPr>
              <a:defRPr/>
            </a:lvl1pPr>
          </a:lstStyle>
          <a:p>
            <a:fld id="{9C9A0A6E-FEC3-4282-B2DC-064016CE0FAF}" type="datetime4">
              <a:rPr lang="sv-SE"/>
              <a:pPr/>
              <a:t>28 november 2014</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95300" y="1600200"/>
            <a:ext cx="8915400" cy="4525963"/>
          </a:xfrm>
          <a:prstGeom prst="rect">
            <a:avLst/>
          </a:prstGeo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fld id="{8019A389-5D5F-4289-872A-DC9F3BD98DB7}" type="datetime4">
              <a:rPr lang="sv-SE"/>
              <a:pPr/>
              <a:t>28 november 2014</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181850" y="1125538"/>
            <a:ext cx="2228850" cy="50006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95300" y="1125538"/>
            <a:ext cx="6534150" cy="5000625"/>
          </a:xfrm>
          <a:prstGeom prst="rect">
            <a:avLst/>
          </a:prstGeo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fld id="{7D9BA5E4-A057-4E4D-912E-694E10224D59}" type="datetime4">
              <a:rPr lang="sv-SE"/>
              <a:pPr/>
              <a:t>28 november 2014</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742950" y="2130425"/>
            <a:ext cx="8420100" cy="1470025"/>
          </a:xfrm>
        </p:spPr>
        <p:txBody>
          <a:bodyPr/>
          <a:lstStyle>
            <a:lvl1pPr>
              <a:defRPr>
                <a:solidFill>
                  <a:schemeClr val="bg1"/>
                </a:solidFill>
              </a:defRPr>
            </a:lvl1pPr>
          </a:lstStyle>
          <a:p>
            <a:r>
              <a:rPr lang="sv-SE" smtClean="0"/>
              <a:t>Klicka här för att ändra format</a:t>
            </a:r>
            <a:endParaRPr lang="sv-SE"/>
          </a:p>
        </p:txBody>
      </p:sp>
      <p:sp>
        <p:nvSpPr>
          <p:cNvPr id="3" name="Underrubrik 2"/>
          <p:cNvSpPr>
            <a:spLocks noGrp="1"/>
          </p:cNvSpPr>
          <p:nvPr>
            <p:ph type="subTitle" idx="1"/>
          </p:nvPr>
        </p:nvSpPr>
        <p:spPr>
          <a:xfrm>
            <a:off x="1485900" y="3886200"/>
            <a:ext cx="6934200" cy="1752600"/>
          </a:xfr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lvl1pPr>
              <a:defRPr/>
            </a:lvl1pPr>
          </a:lstStyle>
          <a:p>
            <a:fld id="{DB79AFD2-9662-400B-BB2B-3C4B5F9BD5DB}" type="datetime4">
              <a:rPr lang="sv-SE"/>
              <a:pPr/>
              <a:t>28 november 2014</a:t>
            </a:fld>
            <a:endParaRPr lang="sv-SE"/>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lvl1pPr marL="0" indent="-284400">
              <a:buFont typeface="Arial" pitchFamily="34" charset="0"/>
              <a:buChar char="•"/>
              <a:defRPr sz="2000"/>
            </a:lvl1pPr>
            <a:lvl2pPr>
              <a:defRPr sz="2000">
                <a:solidFill>
                  <a:schemeClr val="tx2"/>
                </a:solidFill>
              </a:defRPr>
            </a:lvl2pPr>
            <a:lvl3pPr>
              <a:defRPr sz="2000">
                <a:solidFill>
                  <a:schemeClr val="tx2"/>
                </a:solidFill>
              </a:defRPr>
            </a:lvl3pPr>
            <a:lvl4pPr>
              <a:defRPr sz="2000">
                <a:solidFill>
                  <a:schemeClr val="tx2"/>
                </a:solidFill>
              </a:defRPr>
            </a:lvl4pPr>
            <a:lvl5pPr>
              <a:defRPr sz="2000">
                <a:solidFill>
                  <a:schemeClr val="tx2"/>
                </a:solidFill>
              </a:defRPr>
            </a:lvl5pPr>
          </a:lstStyle>
          <a:p>
            <a:pPr lvl="0"/>
            <a:endParaRPr lang="sv-SE" dirty="0" smtClean="0"/>
          </a:p>
          <a:p>
            <a:pPr lvl="0"/>
            <a:endParaRPr lang="sv-SE" dirty="0" smtClean="0"/>
          </a:p>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p>
          <a:p>
            <a:pPr lvl="0"/>
            <a:endParaRPr lang="sv-SE" dirty="0"/>
          </a:p>
        </p:txBody>
      </p:sp>
      <p:sp>
        <p:nvSpPr>
          <p:cNvPr id="4" name="Platshållare för datum 3"/>
          <p:cNvSpPr>
            <a:spLocks noGrp="1"/>
          </p:cNvSpPr>
          <p:nvPr>
            <p:ph type="dt" sz="half" idx="10"/>
          </p:nvPr>
        </p:nvSpPr>
        <p:spPr/>
        <p:txBody>
          <a:bodyPr/>
          <a:lstStyle>
            <a:lvl1pPr>
              <a:defRPr/>
            </a:lvl1pPr>
          </a:lstStyle>
          <a:p>
            <a:fld id="{E29F64E0-7CA0-4AD0-A451-FBACFEB1AA88}" type="datetime4">
              <a:rPr lang="sv-SE"/>
              <a:pPr/>
              <a:t>28 november 2014</a:t>
            </a:fld>
            <a:endParaRPr lang="sv-SE"/>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0"/>
            <a:ext cx="84201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fld id="{812898A4-2996-472D-BDFE-6DBA57AE3F2D}" type="datetime4">
              <a:rPr lang="sv-SE"/>
              <a:pPr/>
              <a:t>28 november 2014</a:t>
            </a:fld>
            <a:endParaRPr lang="sv-SE"/>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990600" y="1557338"/>
            <a:ext cx="4000500" cy="4005262"/>
          </a:xfrm>
        </p:spPr>
        <p:txBody>
          <a:bodyPr/>
          <a:lstStyle>
            <a:lvl1pPr>
              <a:defRPr sz="2800"/>
            </a:lvl1pPr>
            <a:lvl2pPr>
              <a:defRPr sz="2400">
                <a:solidFill>
                  <a:schemeClr val="tx2"/>
                </a:solidFill>
              </a:defRPr>
            </a:lvl2pPr>
            <a:lvl3pPr>
              <a:defRPr sz="2000">
                <a:solidFill>
                  <a:schemeClr val="tx2"/>
                </a:solidFill>
              </a:defRPr>
            </a:lvl3pPr>
            <a:lvl4pPr>
              <a:defRPr sz="1800">
                <a:solidFill>
                  <a:schemeClr val="tx2"/>
                </a:solidFill>
              </a:defRPr>
            </a:lvl4pPr>
            <a:lvl5pPr>
              <a:defRPr sz="1800">
                <a:solidFill>
                  <a:schemeClr val="tx2"/>
                </a:solidFill>
              </a:defRPr>
            </a:lvl5pPr>
            <a:lvl6pPr>
              <a:defRPr sz="1800"/>
            </a:lvl6pPr>
            <a:lvl7pPr>
              <a:defRPr sz="1800"/>
            </a:lvl7pPr>
            <a:lvl8pPr>
              <a:defRPr sz="1800"/>
            </a:lvl8pPr>
            <a:lvl9pPr>
              <a:defRPr sz="1800"/>
            </a:lvl9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innehåll 3"/>
          <p:cNvSpPr>
            <a:spLocks noGrp="1"/>
          </p:cNvSpPr>
          <p:nvPr>
            <p:ph sz="half" idx="2"/>
          </p:nvPr>
        </p:nvSpPr>
        <p:spPr>
          <a:xfrm>
            <a:off x="5143500" y="1557338"/>
            <a:ext cx="4000500" cy="4005262"/>
          </a:xfrm>
        </p:spPr>
        <p:txBody>
          <a:bodyPr/>
          <a:lstStyle>
            <a:lvl1pPr>
              <a:defRPr sz="2800"/>
            </a:lvl1pPr>
            <a:lvl2pPr>
              <a:defRPr sz="2400">
                <a:solidFill>
                  <a:schemeClr val="tx2"/>
                </a:solidFill>
              </a:defRPr>
            </a:lvl2pPr>
            <a:lvl3pPr>
              <a:defRPr sz="2000">
                <a:solidFill>
                  <a:schemeClr val="tx2"/>
                </a:solidFill>
              </a:defRPr>
            </a:lvl3pPr>
            <a:lvl4pPr>
              <a:defRPr sz="1800">
                <a:solidFill>
                  <a:schemeClr val="tx2"/>
                </a:solidFill>
              </a:defRPr>
            </a:lvl4pPr>
            <a:lvl5pPr>
              <a:defRPr sz="1800">
                <a:solidFill>
                  <a:schemeClr val="tx2"/>
                </a:solidFill>
              </a:defRPr>
            </a:lvl5pPr>
            <a:lvl6pPr>
              <a:defRPr sz="1800"/>
            </a:lvl6pPr>
            <a:lvl7pPr>
              <a:defRPr sz="1800"/>
            </a:lvl7pPr>
            <a:lvl8pPr>
              <a:defRPr sz="1800"/>
            </a:lvl8pPr>
            <a:lvl9pPr>
              <a:defRPr sz="1800"/>
            </a:lvl9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5" name="Platshållare för datum 4"/>
          <p:cNvSpPr>
            <a:spLocks noGrp="1"/>
          </p:cNvSpPr>
          <p:nvPr>
            <p:ph type="dt" sz="half" idx="10"/>
          </p:nvPr>
        </p:nvSpPr>
        <p:spPr/>
        <p:txBody>
          <a:bodyPr/>
          <a:lstStyle>
            <a:lvl1pPr>
              <a:defRPr/>
            </a:lvl1pPr>
          </a:lstStyle>
          <a:p>
            <a:fld id="{AC221B81-235F-40C6-BB3F-0C897375B9C2}" type="datetime4">
              <a:rPr lang="sv-SE"/>
              <a:pPr/>
              <a:t>28 november 2014</a:t>
            </a:fld>
            <a:endParaRPr lang="sv-SE"/>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lvl1pPr>
              <a:defRPr/>
            </a:lvl1pPr>
          </a:lstStyle>
          <a:p>
            <a:fld id="{62319C8B-229C-40F8-8626-375ECB818F97}" type="datetime4">
              <a:rPr lang="sv-SE"/>
              <a:pPr/>
              <a:t>28 november 2014</a:t>
            </a:fld>
            <a:endParaRPr lang="sv-S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lvl1pPr>
              <a:defRPr/>
            </a:lvl1pPr>
          </a:lstStyle>
          <a:p>
            <a:fld id="{547C5643-C6C8-4E91-8C6B-1ABF3BC6533F}" type="datetime4">
              <a:rPr lang="sv-SE"/>
              <a:pPr/>
              <a:t>28 november 2014</a:t>
            </a:fld>
            <a:endParaRPr lang="sv-S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fld id="{97617D9C-8133-4B0B-8EB8-63F94FD06158}" type="datetime4">
              <a:rPr lang="sv-SE"/>
              <a:pPr/>
              <a:t>28 november 2014</a:t>
            </a:fld>
            <a:endParaRPr lang="sv-S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0" y="273050"/>
            <a:ext cx="3259138"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fld id="{946DD4FB-DF51-441B-83AF-50FEAED60938}" type="datetime4">
              <a:rPr lang="sv-SE"/>
              <a:pPr/>
              <a:t>28 november 2014</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a:xfrm>
            <a:off x="495300" y="1600200"/>
            <a:ext cx="8915400" cy="4525963"/>
          </a:xfrm>
          <a:prstGeom prst="rect">
            <a:avLst/>
          </a:prstGeo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lvl1pPr>
              <a:defRPr/>
            </a:lvl1pPr>
          </a:lstStyle>
          <a:p>
            <a:fld id="{9B871CA8-A37D-4B03-9D1D-1BB0B1F2D0F2}" type="datetime4">
              <a:rPr lang="sv-SE"/>
              <a:pPr/>
              <a:t>28 november 2014</a:t>
            </a:fld>
            <a:endParaRPr lang="sv-S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fld id="{B54D9B8E-DA8F-4F3A-AE18-B0CE5FED89CC}" type="datetime4">
              <a:rPr lang="sv-SE"/>
              <a:pPr/>
              <a:t>28 november 2014</a:t>
            </a:fld>
            <a:endParaRPr lang="sv-S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fld id="{80D887F9-B3CD-42C1-A8D5-2E269770A72C}" type="datetime4">
              <a:rPr lang="sv-SE"/>
              <a:pPr/>
              <a:t>28 november 2014</a:t>
            </a:fld>
            <a:endParaRPr lang="sv-S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105650" y="188913"/>
            <a:ext cx="2038350" cy="5373687"/>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990600" y="188913"/>
            <a:ext cx="5962650" cy="5373687"/>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fld id="{BB0C42AB-57B8-4812-BE6C-12F730C44ED2}" type="datetime4">
              <a:rPr lang="sv-SE"/>
              <a:pPr/>
              <a:t>28 november 2014</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0"/>
            <a:ext cx="84201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fld id="{77E00C43-729D-45BE-85E2-470917E04E41}" type="datetime4">
              <a:rPr lang="sv-SE"/>
              <a:pPr/>
              <a:t>28 november 2014</a:t>
            </a:fld>
            <a:endParaRPr lang="sv-SE"/>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lvl1pPr>
              <a:defRPr/>
            </a:lvl1pPr>
          </a:lstStyle>
          <a:p>
            <a:fld id="{9DAA58C9-08DE-4350-91B3-2A0C8BF82C38}" type="datetime4">
              <a:rPr lang="sv-SE"/>
              <a:pPr/>
              <a:t>28 november 2014</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lvl1pPr>
              <a:defRPr/>
            </a:lvl1pPr>
          </a:lstStyle>
          <a:p>
            <a:fld id="{344E0345-0136-4F10-ABED-EEBAC8429095}" type="datetime4">
              <a:rPr lang="sv-SE"/>
              <a:pPr/>
              <a:t>28 november 2014</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lvl1pPr>
              <a:defRPr/>
            </a:lvl1pPr>
          </a:lstStyle>
          <a:p>
            <a:fld id="{EBEBD6AD-9D04-469C-8B2B-73D2DED6D98C}" type="datetime4">
              <a:rPr lang="sv-SE"/>
              <a:pPr/>
              <a:t>28 november 2014</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fld id="{7D447442-A9FA-489A-AA07-4307CEAFC6F4}" type="datetime4">
              <a:rPr lang="sv-SE"/>
              <a:pPr/>
              <a:t>28 november 2014</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0" y="273050"/>
            <a:ext cx="3259138"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fld id="{FBB9D85B-D4A7-4F38-87A2-C1E337544960}" type="datetime4">
              <a:rPr lang="sv-SE"/>
              <a:pPr/>
              <a:t>28 november 2014</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fld id="{8001590A-E893-480C-A73B-5F4A9AD0550E}" type="datetime4">
              <a:rPr lang="sv-SE"/>
              <a:pPr/>
              <a:t>28 november 2014</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990600" y="1125538"/>
            <a:ext cx="8153400" cy="22320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sv-SE" smtClean="0"/>
              <a:t>PRESENTATIONS TITEL (CALIBRI 32)</a:t>
            </a:r>
          </a:p>
        </p:txBody>
      </p:sp>
      <p:sp>
        <p:nvSpPr>
          <p:cNvPr id="28676" name="Rectangle 4"/>
          <p:cNvSpPr>
            <a:spLocks noGrp="1" noChangeArrowheads="1"/>
          </p:cNvSpPr>
          <p:nvPr>
            <p:ph type="dt" sz="half" idx="2"/>
          </p:nvPr>
        </p:nvSpPr>
        <p:spPr bwMode="auto">
          <a:xfrm>
            <a:off x="7121525" y="6248400"/>
            <a:ext cx="24225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fld id="{AB1F012B-5566-4EBF-9B21-8D3C9A154412}" type="datetime4">
              <a:rPr lang="sv-SE"/>
              <a:pPr/>
              <a:t>28 november 2014</a:t>
            </a:fld>
            <a:endParaRPr lang="sv-SE"/>
          </a:p>
        </p:txBody>
      </p:sp>
      <p:sp>
        <p:nvSpPr>
          <p:cNvPr id="28677" name="Line 5"/>
          <p:cNvSpPr>
            <a:spLocks noChangeShapeType="1"/>
          </p:cNvSpPr>
          <p:nvPr/>
        </p:nvSpPr>
        <p:spPr bwMode="auto">
          <a:xfrm>
            <a:off x="2209800" y="6248400"/>
            <a:ext cx="7239000" cy="0"/>
          </a:xfrm>
          <a:prstGeom prst="line">
            <a:avLst/>
          </a:prstGeom>
          <a:noFill/>
          <a:ln w="25400">
            <a:solidFill>
              <a:srgbClr val="1A79CC"/>
            </a:solidFill>
            <a:round/>
            <a:headEnd/>
            <a:tailEnd/>
          </a:ln>
          <a:effectLst/>
        </p:spPr>
        <p:txBody>
          <a:bodyPr wrap="none" anchor="ctr"/>
          <a:lstStyle/>
          <a:p>
            <a:endParaRPr lang="sv-SE"/>
          </a:p>
        </p:txBody>
      </p:sp>
      <p:pic>
        <p:nvPicPr>
          <p:cNvPr id="28678" name="Picture 6" descr="gbg_li_cmyk"/>
          <p:cNvPicPr>
            <a:picLocks noChangeAspect="1" noChangeArrowheads="1"/>
          </p:cNvPicPr>
          <p:nvPr/>
        </p:nvPicPr>
        <p:blipFill>
          <a:blip r:embed="rId13" cstate="print"/>
          <a:stretch>
            <a:fillRect/>
          </a:stretch>
        </p:blipFill>
        <p:spPr bwMode="auto">
          <a:xfrm>
            <a:off x="457200" y="5940848"/>
            <a:ext cx="1598613" cy="535728"/>
          </a:xfrm>
          <a:prstGeom prst="rect">
            <a:avLst/>
          </a:prstGeom>
          <a:noFill/>
        </p:spPr>
      </p:pic>
      <p:sp>
        <p:nvSpPr>
          <p:cNvPr id="28683" name="Rectangle 11"/>
          <p:cNvSpPr>
            <a:spLocks noChangeArrowheads="1"/>
          </p:cNvSpPr>
          <p:nvPr/>
        </p:nvSpPr>
        <p:spPr bwMode="auto">
          <a:xfrm>
            <a:off x="920750" y="3830638"/>
            <a:ext cx="8208963" cy="1470025"/>
          </a:xfrm>
          <a:prstGeom prst="rect">
            <a:avLst/>
          </a:prstGeom>
          <a:noFill/>
          <a:ln w="9525">
            <a:noFill/>
            <a:miter lim="800000"/>
            <a:headEnd/>
            <a:tailEnd/>
          </a:ln>
          <a:effectLst/>
        </p:spPr>
        <p:txBody>
          <a:bodyPr anchor="ctr"/>
          <a:lstStyle/>
          <a:p>
            <a:pPr algn="ctr" eaLnBrk="1" hangingPunct="1"/>
            <a:r>
              <a:rPr lang="sv-SE" b="1">
                <a:solidFill>
                  <a:srgbClr val="075D88"/>
                </a:solidFill>
              </a:rPr>
              <a:t>Namn och eller</a:t>
            </a:r>
            <a:br>
              <a:rPr lang="sv-SE" b="1">
                <a:solidFill>
                  <a:srgbClr val="075D88"/>
                </a:solidFill>
              </a:rPr>
            </a:br>
            <a:r>
              <a:rPr lang="sv-SE" b="1">
                <a:solidFill>
                  <a:srgbClr val="075D88"/>
                </a:solidFill>
              </a:rPr>
              <a:t>enhet</a:t>
            </a:r>
            <a:br>
              <a:rPr lang="sv-SE" b="1">
                <a:solidFill>
                  <a:srgbClr val="075D88"/>
                </a:solidFill>
              </a:rPr>
            </a:br>
            <a:r>
              <a:rPr lang="sv-SE" b="1">
                <a:solidFill>
                  <a:srgbClr val="075D88"/>
                </a:solidFill>
              </a:rPr>
              <a:t>Datum (Calibri 24)</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ftr="0"/>
  <p:txStyles>
    <p:titleStyle>
      <a:lvl1pPr algn="ctr" rtl="0" eaLnBrk="1" fontAlgn="base" hangingPunct="1">
        <a:spcBef>
          <a:spcPct val="0"/>
        </a:spcBef>
        <a:spcAft>
          <a:spcPct val="0"/>
        </a:spcAft>
        <a:defRPr sz="3200" b="1">
          <a:solidFill>
            <a:srgbClr val="075D88"/>
          </a:solidFill>
          <a:latin typeface="+mj-lt"/>
          <a:ea typeface="+mj-ea"/>
          <a:cs typeface="+mj-cs"/>
        </a:defRPr>
      </a:lvl1pPr>
      <a:lvl2pPr algn="ctr" rtl="0" eaLnBrk="1" fontAlgn="base" hangingPunct="1">
        <a:spcBef>
          <a:spcPct val="0"/>
        </a:spcBef>
        <a:spcAft>
          <a:spcPct val="0"/>
        </a:spcAft>
        <a:defRPr sz="3200" b="1">
          <a:solidFill>
            <a:srgbClr val="075D88"/>
          </a:solidFill>
          <a:latin typeface="Calibri" pitchFamily="34" charset="0"/>
        </a:defRPr>
      </a:lvl2pPr>
      <a:lvl3pPr algn="ctr" rtl="0" eaLnBrk="1" fontAlgn="base" hangingPunct="1">
        <a:spcBef>
          <a:spcPct val="0"/>
        </a:spcBef>
        <a:spcAft>
          <a:spcPct val="0"/>
        </a:spcAft>
        <a:defRPr sz="3200" b="1">
          <a:solidFill>
            <a:srgbClr val="075D88"/>
          </a:solidFill>
          <a:latin typeface="Calibri" pitchFamily="34" charset="0"/>
        </a:defRPr>
      </a:lvl3pPr>
      <a:lvl4pPr algn="ctr" rtl="0" eaLnBrk="1" fontAlgn="base" hangingPunct="1">
        <a:spcBef>
          <a:spcPct val="0"/>
        </a:spcBef>
        <a:spcAft>
          <a:spcPct val="0"/>
        </a:spcAft>
        <a:defRPr sz="3200" b="1">
          <a:solidFill>
            <a:srgbClr val="075D88"/>
          </a:solidFill>
          <a:latin typeface="Calibri" pitchFamily="34" charset="0"/>
        </a:defRPr>
      </a:lvl4pPr>
      <a:lvl5pPr algn="ctr" rtl="0" eaLnBrk="1" fontAlgn="base" hangingPunct="1">
        <a:spcBef>
          <a:spcPct val="0"/>
        </a:spcBef>
        <a:spcAft>
          <a:spcPct val="0"/>
        </a:spcAft>
        <a:defRPr sz="3200" b="1">
          <a:solidFill>
            <a:srgbClr val="075D88"/>
          </a:solidFill>
          <a:latin typeface="Calibri" pitchFamily="34" charset="0"/>
        </a:defRPr>
      </a:lvl5pPr>
      <a:lvl6pPr marL="457200" algn="ctr" rtl="0" eaLnBrk="1" fontAlgn="base" hangingPunct="1">
        <a:spcBef>
          <a:spcPct val="0"/>
        </a:spcBef>
        <a:spcAft>
          <a:spcPct val="0"/>
        </a:spcAft>
        <a:defRPr sz="3200" b="1">
          <a:solidFill>
            <a:srgbClr val="075D88"/>
          </a:solidFill>
          <a:latin typeface="Calibri" pitchFamily="34" charset="0"/>
        </a:defRPr>
      </a:lvl6pPr>
      <a:lvl7pPr marL="914400" algn="ctr" rtl="0" eaLnBrk="1" fontAlgn="base" hangingPunct="1">
        <a:spcBef>
          <a:spcPct val="0"/>
        </a:spcBef>
        <a:spcAft>
          <a:spcPct val="0"/>
        </a:spcAft>
        <a:defRPr sz="3200" b="1">
          <a:solidFill>
            <a:srgbClr val="075D88"/>
          </a:solidFill>
          <a:latin typeface="Calibri" pitchFamily="34" charset="0"/>
        </a:defRPr>
      </a:lvl7pPr>
      <a:lvl8pPr marL="1371600" algn="ctr" rtl="0" eaLnBrk="1" fontAlgn="base" hangingPunct="1">
        <a:spcBef>
          <a:spcPct val="0"/>
        </a:spcBef>
        <a:spcAft>
          <a:spcPct val="0"/>
        </a:spcAft>
        <a:defRPr sz="3200" b="1">
          <a:solidFill>
            <a:srgbClr val="075D88"/>
          </a:solidFill>
          <a:latin typeface="Calibri" pitchFamily="34" charset="0"/>
        </a:defRPr>
      </a:lvl8pPr>
      <a:lvl9pPr marL="1828800" algn="ctr" rtl="0" eaLnBrk="1" fontAlgn="base" hangingPunct="1">
        <a:spcBef>
          <a:spcPct val="0"/>
        </a:spcBef>
        <a:spcAft>
          <a:spcPct val="0"/>
        </a:spcAft>
        <a:defRPr sz="3200" b="1">
          <a:solidFill>
            <a:srgbClr val="075D88"/>
          </a:solidFill>
          <a:latin typeface="Calibri" pitchFamily="34" charset="0"/>
        </a:defRPr>
      </a:lvl9pPr>
    </p:titleStyle>
    <p:bodyStyle>
      <a:lvl1pPr marL="342900" indent="-342900" algn="l" rtl="0" eaLnBrk="1" fontAlgn="base" hangingPunct="1">
        <a:spcBef>
          <a:spcPct val="20000"/>
        </a:spcBef>
        <a:spcAft>
          <a:spcPct val="0"/>
        </a:spcAft>
        <a:buFont typeface="Times" pitchFamily="18" charset="0"/>
        <a:buChar char="•"/>
        <a:defRPr sz="3200">
          <a:solidFill>
            <a:srgbClr val="075D88"/>
          </a:solidFill>
          <a:latin typeface="+mn-lt"/>
          <a:ea typeface="+mn-ea"/>
          <a:cs typeface="+mn-cs"/>
        </a:defRPr>
      </a:lvl1pPr>
      <a:lvl2pPr marL="742950" indent="-285750" algn="l" rtl="0" eaLnBrk="1" fontAlgn="base" hangingPunct="1">
        <a:spcBef>
          <a:spcPct val="20000"/>
        </a:spcBef>
        <a:spcAft>
          <a:spcPct val="0"/>
        </a:spcAft>
        <a:buFont typeface="Times" pitchFamily="18" charset="0"/>
        <a:buChar char="•"/>
        <a:defRPr sz="2800">
          <a:solidFill>
            <a:schemeClr val="tx1"/>
          </a:solidFill>
          <a:latin typeface="+mn-lt"/>
        </a:defRPr>
      </a:lvl2pPr>
      <a:lvl3pPr marL="1143000" indent="-228600" algn="l" rtl="0" eaLnBrk="1" fontAlgn="base" hangingPunct="1">
        <a:spcBef>
          <a:spcPct val="20000"/>
        </a:spcBef>
        <a:spcAft>
          <a:spcPct val="0"/>
        </a:spcAft>
        <a:buFont typeface="Times" pitchFamily="18" charset="0"/>
        <a:buChar char="•"/>
        <a:defRPr sz="2400">
          <a:solidFill>
            <a:schemeClr val="tx1"/>
          </a:solidFill>
          <a:latin typeface="+mn-lt"/>
        </a:defRPr>
      </a:lvl3pPr>
      <a:lvl4pPr marL="1562100" indent="-228600" algn="l" rtl="0" eaLnBrk="1" fontAlgn="base" hangingPunct="1">
        <a:spcBef>
          <a:spcPct val="20000"/>
        </a:spcBef>
        <a:spcAft>
          <a:spcPct val="0"/>
        </a:spcAft>
        <a:buFont typeface="Times" pitchFamily="18" charset="0"/>
        <a:buChar char="•"/>
        <a:defRPr sz="2000">
          <a:solidFill>
            <a:schemeClr val="tx1"/>
          </a:solidFill>
          <a:latin typeface="+mn-lt"/>
        </a:defRPr>
      </a:lvl4pPr>
      <a:lvl5pPr marL="1981200" indent="-228600" algn="l" rtl="0" eaLnBrk="1" fontAlgn="base" hangingPunct="1">
        <a:spcBef>
          <a:spcPct val="20000"/>
        </a:spcBef>
        <a:spcAft>
          <a:spcPct val="0"/>
        </a:spcAft>
        <a:buFont typeface="Times" pitchFamily="18" charset="0"/>
        <a:buChar char="•"/>
        <a:defRPr sz="2000">
          <a:solidFill>
            <a:schemeClr val="tx1"/>
          </a:solidFill>
          <a:latin typeface="+mn-lt"/>
        </a:defRPr>
      </a:lvl5pPr>
      <a:lvl6pPr marL="2438400" indent="-228600" algn="l" rtl="0" eaLnBrk="1" fontAlgn="base" hangingPunct="1">
        <a:spcBef>
          <a:spcPct val="20000"/>
        </a:spcBef>
        <a:spcAft>
          <a:spcPct val="0"/>
        </a:spcAft>
        <a:buFont typeface="Times" pitchFamily="18" charset="0"/>
        <a:buChar char="•"/>
        <a:defRPr sz="2000">
          <a:solidFill>
            <a:schemeClr val="tx1"/>
          </a:solidFill>
          <a:latin typeface="+mn-lt"/>
        </a:defRPr>
      </a:lvl6pPr>
      <a:lvl7pPr marL="2895600" indent="-228600" algn="l" rtl="0" eaLnBrk="1" fontAlgn="base" hangingPunct="1">
        <a:spcBef>
          <a:spcPct val="20000"/>
        </a:spcBef>
        <a:spcAft>
          <a:spcPct val="0"/>
        </a:spcAft>
        <a:buFont typeface="Times" pitchFamily="18" charset="0"/>
        <a:buChar char="•"/>
        <a:defRPr sz="2000">
          <a:solidFill>
            <a:schemeClr val="tx1"/>
          </a:solidFill>
          <a:latin typeface="+mn-lt"/>
        </a:defRPr>
      </a:lvl7pPr>
      <a:lvl8pPr marL="3352800" indent="-228600" algn="l" rtl="0" eaLnBrk="1" fontAlgn="base" hangingPunct="1">
        <a:spcBef>
          <a:spcPct val="20000"/>
        </a:spcBef>
        <a:spcAft>
          <a:spcPct val="0"/>
        </a:spcAft>
        <a:buFont typeface="Times" pitchFamily="18" charset="0"/>
        <a:buChar char="•"/>
        <a:defRPr sz="2000">
          <a:solidFill>
            <a:schemeClr val="tx1"/>
          </a:solidFill>
          <a:latin typeface="+mn-lt"/>
        </a:defRPr>
      </a:lvl8pPr>
      <a:lvl9pPr marL="3810000" indent="-228600" algn="l" rtl="0" eaLnBrk="1" fontAlgn="base" hangingPunct="1">
        <a:spcBef>
          <a:spcPct val="20000"/>
        </a:spcBef>
        <a:spcAft>
          <a:spcPct val="0"/>
        </a:spcAft>
        <a:buFont typeface="Times" pitchFamily="18" charset="0"/>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88913"/>
            <a:ext cx="8153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sv-SE" dirty="0" smtClean="0"/>
              <a:t>RUBRIK 1 (CALIBRI 28)</a:t>
            </a:r>
          </a:p>
        </p:txBody>
      </p:sp>
      <p:sp>
        <p:nvSpPr>
          <p:cNvPr id="1027" name="Rectangle 3"/>
          <p:cNvSpPr>
            <a:spLocks noGrp="1" noChangeArrowheads="1"/>
          </p:cNvSpPr>
          <p:nvPr>
            <p:ph type="body" idx="1"/>
          </p:nvPr>
        </p:nvSpPr>
        <p:spPr bwMode="auto">
          <a:xfrm>
            <a:off x="990600" y="1557338"/>
            <a:ext cx="8153400" cy="40052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dirty="0" smtClean="0"/>
              <a:t>Nivå ett – </a:t>
            </a:r>
            <a:r>
              <a:rPr lang="sv-SE" dirty="0" err="1" smtClean="0"/>
              <a:t>Calibri</a:t>
            </a:r>
            <a:r>
              <a:rPr lang="sv-SE" dirty="0" smtClean="0"/>
              <a:t> 24</a:t>
            </a:r>
          </a:p>
          <a:p>
            <a:pPr lvl="0"/>
            <a:r>
              <a:rPr lang="sv-SE" dirty="0" smtClean="0"/>
              <a:t>Välj </a:t>
            </a:r>
            <a:r>
              <a:rPr lang="sv-SE" dirty="0" err="1" smtClean="0"/>
              <a:t>Calibri</a:t>
            </a:r>
            <a:r>
              <a:rPr lang="sv-SE" dirty="0" smtClean="0"/>
              <a:t> 20 eller lägre beroende på mängden av innehåll</a:t>
            </a:r>
          </a:p>
          <a:p>
            <a:pPr lvl="0"/>
            <a:r>
              <a:rPr lang="sv-SE" dirty="0" smtClean="0"/>
              <a:t>Håll avstånd mellan texten, bilderna och logotypen</a:t>
            </a:r>
          </a:p>
          <a:p>
            <a:pPr lvl="1"/>
            <a:endParaRPr lang="sv-SE" dirty="0" smtClean="0"/>
          </a:p>
        </p:txBody>
      </p:sp>
      <p:sp>
        <p:nvSpPr>
          <p:cNvPr id="1028" name="Rectangle 4"/>
          <p:cNvSpPr>
            <a:spLocks noGrp="1" noChangeArrowheads="1"/>
          </p:cNvSpPr>
          <p:nvPr>
            <p:ph type="dt" sz="half" idx="2"/>
          </p:nvPr>
        </p:nvSpPr>
        <p:spPr bwMode="auto">
          <a:xfrm>
            <a:off x="7121525" y="6248400"/>
            <a:ext cx="24225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2"/>
                </a:solidFill>
                <a:latin typeface="Arial" charset="0"/>
              </a:defRPr>
            </a:lvl1pPr>
          </a:lstStyle>
          <a:p>
            <a:fld id="{43467BD1-55E7-4F69-9103-476E05754367}" type="datetime4">
              <a:rPr lang="sv-SE" smtClean="0"/>
              <a:pPr/>
              <a:t>28 november 2014</a:t>
            </a:fld>
            <a:endParaRPr lang="sv-SE"/>
          </a:p>
        </p:txBody>
      </p:sp>
      <p:pic>
        <p:nvPicPr>
          <p:cNvPr id="1044" name="Picture 20" descr="gbg_li_cmyk"/>
          <p:cNvPicPr>
            <a:picLocks noChangeAspect="1" noChangeArrowheads="1"/>
          </p:cNvPicPr>
          <p:nvPr/>
        </p:nvPicPr>
        <p:blipFill>
          <a:blip r:embed="rId13" cstate="print"/>
          <a:stretch>
            <a:fillRect/>
          </a:stretch>
        </p:blipFill>
        <p:spPr bwMode="auto">
          <a:xfrm>
            <a:off x="272480" y="6061624"/>
            <a:ext cx="1598613" cy="535728"/>
          </a:xfrm>
          <a:prstGeom prst="rect">
            <a:avLst/>
          </a:prstGeom>
          <a:noFill/>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hf sldNum="0" hdr="0" ftr="0"/>
  <p:txStyles>
    <p:titleStyle>
      <a:lvl1pPr algn="ctr" rtl="0" fontAlgn="base">
        <a:spcBef>
          <a:spcPct val="0"/>
        </a:spcBef>
        <a:spcAft>
          <a:spcPct val="0"/>
        </a:spcAft>
        <a:defRPr sz="2800" b="1">
          <a:solidFill>
            <a:schemeClr val="bg2"/>
          </a:solidFill>
          <a:latin typeface="+mj-lt"/>
          <a:ea typeface="+mj-ea"/>
          <a:cs typeface="+mj-cs"/>
        </a:defRPr>
      </a:lvl1pPr>
      <a:lvl2pPr algn="ctr" rtl="0" fontAlgn="base">
        <a:spcBef>
          <a:spcPct val="0"/>
        </a:spcBef>
        <a:spcAft>
          <a:spcPct val="0"/>
        </a:spcAft>
        <a:defRPr sz="2800" b="1">
          <a:solidFill>
            <a:srgbClr val="075D88"/>
          </a:solidFill>
          <a:latin typeface="Calibri" pitchFamily="34" charset="0"/>
        </a:defRPr>
      </a:lvl2pPr>
      <a:lvl3pPr algn="ctr" rtl="0" fontAlgn="base">
        <a:spcBef>
          <a:spcPct val="0"/>
        </a:spcBef>
        <a:spcAft>
          <a:spcPct val="0"/>
        </a:spcAft>
        <a:defRPr sz="2800" b="1">
          <a:solidFill>
            <a:srgbClr val="075D88"/>
          </a:solidFill>
          <a:latin typeface="Calibri" pitchFamily="34" charset="0"/>
        </a:defRPr>
      </a:lvl3pPr>
      <a:lvl4pPr algn="ctr" rtl="0" fontAlgn="base">
        <a:spcBef>
          <a:spcPct val="0"/>
        </a:spcBef>
        <a:spcAft>
          <a:spcPct val="0"/>
        </a:spcAft>
        <a:defRPr sz="2800" b="1">
          <a:solidFill>
            <a:srgbClr val="075D88"/>
          </a:solidFill>
          <a:latin typeface="Calibri" pitchFamily="34" charset="0"/>
        </a:defRPr>
      </a:lvl4pPr>
      <a:lvl5pPr algn="ctr" rtl="0" fontAlgn="base">
        <a:spcBef>
          <a:spcPct val="0"/>
        </a:spcBef>
        <a:spcAft>
          <a:spcPct val="0"/>
        </a:spcAft>
        <a:defRPr sz="2800" b="1">
          <a:solidFill>
            <a:srgbClr val="075D88"/>
          </a:solidFill>
          <a:latin typeface="Calibri" pitchFamily="34" charset="0"/>
        </a:defRPr>
      </a:lvl5pPr>
      <a:lvl6pPr marL="457200" algn="ctr" rtl="0" fontAlgn="base">
        <a:spcBef>
          <a:spcPct val="0"/>
        </a:spcBef>
        <a:spcAft>
          <a:spcPct val="0"/>
        </a:spcAft>
        <a:defRPr sz="2800" b="1">
          <a:solidFill>
            <a:srgbClr val="075D88"/>
          </a:solidFill>
          <a:latin typeface="Calibri" pitchFamily="34" charset="0"/>
        </a:defRPr>
      </a:lvl6pPr>
      <a:lvl7pPr marL="914400" algn="ctr" rtl="0" fontAlgn="base">
        <a:spcBef>
          <a:spcPct val="0"/>
        </a:spcBef>
        <a:spcAft>
          <a:spcPct val="0"/>
        </a:spcAft>
        <a:defRPr sz="2800" b="1">
          <a:solidFill>
            <a:srgbClr val="075D88"/>
          </a:solidFill>
          <a:latin typeface="Calibri" pitchFamily="34" charset="0"/>
        </a:defRPr>
      </a:lvl7pPr>
      <a:lvl8pPr marL="1371600" algn="ctr" rtl="0" fontAlgn="base">
        <a:spcBef>
          <a:spcPct val="0"/>
        </a:spcBef>
        <a:spcAft>
          <a:spcPct val="0"/>
        </a:spcAft>
        <a:defRPr sz="2800" b="1">
          <a:solidFill>
            <a:srgbClr val="075D88"/>
          </a:solidFill>
          <a:latin typeface="Calibri" pitchFamily="34" charset="0"/>
        </a:defRPr>
      </a:lvl8pPr>
      <a:lvl9pPr marL="1828800" algn="ctr" rtl="0" fontAlgn="base">
        <a:spcBef>
          <a:spcPct val="0"/>
        </a:spcBef>
        <a:spcAft>
          <a:spcPct val="0"/>
        </a:spcAft>
        <a:defRPr sz="2800" b="1">
          <a:solidFill>
            <a:srgbClr val="075D88"/>
          </a:solidFill>
          <a:latin typeface="Calibri" pitchFamily="34" charset="0"/>
        </a:defRPr>
      </a:lvl9pPr>
    </p:titleStyle>
    <p:bodyStyle>
      <a:lvl1pPr marL="342900" indent="-342900" algn="l" rtl="0" fontAlgn="base">
        <a:spcBef>
          <a:spcPct val="20000"/>
        </a:spcBef>
        <a:spcAft>
          <a:spcPct val="0"/>
        </a:spcAft>
        <a:buFont typeface="Times" pitchFamily="18" charset="0"/>
        <a:buChar char="•"/>
        <a:defRPr sz="2400">
          <a:solidFill>
            <a:schemeClr val="tx2"/>
          </a:solidFill>
          <a:latin typeface="+mn-lt"/>
          <a:ea typeface="+mn-ea"/>
          <a:cs typeface="+mn-cs"/>
        </a:defRPr>
      </a:lvl1pPr>
      <a:lvl2pPr marL="742950" indent="-285750" algn="l" rtl="0" fontAlgn="base">
        <a:spcBef>
          <a:spcPct val="20000"/>
        </a:spcBef>
        <a:spcAft>
          <a:spcPct val="0"/>
        </a:spcAft>
        <a:buFont typeface="Times" pitchFamily="18" charset="0"/>
        <a:buChar char="•"/>
        <a:defRPr sz="2400">
          <a:solidFill>
            <a:schemeClr val="tx1"/>
          </a:solidFill>
          <a:latin typeface="+mn-lt"/>
        </a:defRPr>
      </a:lvl2pPr>
      <a:lvl3pPr marL="1143000" indent="-228600" algn="l" rtl="0" fontAlgn="base">
        <a:spcBef>
          <a:spcPct val="20000"/>
        </a:spcBef>
        <a:spcAft>
          <a:spcPct val="0"/>
        </a:spcAft>
        <a:buFont typeface="Times" pitchFamily="18" charset="0"/>
        <a:buChar char="•"/>
        <a:defRPr sz="2400">
          <a:solidFill>
            <a:schemeClr val="tx1"/>
          </a:solidFill>
          <a:latin typeface="+mn-lt"/>
        </a:defRPr>
      </a:lvl3pPr>
      <a:lvl4pPr marL="1562100" indent="-228600" algn="l" rtl="0" fontAlgn="base">
        <a:spcBef>
          <a:spcPct val="20000"/>
        </a:spcBef>
        <a:spcAft>
          <a:spcPct val="0"/>
        </a:spcAft>
        <a:buFont typeface="Times" pitchFamily="18" charset="0"/>
        <a:buChar char="•"/>
        <a:defRPr sz="2000">
          <a:solidFill>
            <a:schemeClr val="tx1"/>
          </a:solidFill>
          <a:latin typeface="+mn-lt"/>
        </a:defRPr>
      </a:lvl4pPr>
      <a:lvl5pPr marL="1981200" indent="-228600" algn="l" rtl="0" fontAlgn="base">
        <a:spcBef>
          <a:spcPct val="20000"/>
        </a:spcBef>
        <a:spcAft>
          <a:spcPct val="0"/>
        </a:spcAft>
        <a:buFont typeface="Times" pitchFamily="18" charset="0"/>
        <a:buChar char="•"/>
        <a:defRPr sz="2000">
          <a:solidFill>
            <a:schemeClr val="tx1"/>
          </a:solidFill>
          <a:latin typeface="+mn-lt"/>
        </a:defRPr>
      </a:lvl5pPr>
      <a:lvl6pPr marL="2438400" indent="-228600" algn="l" rtl="0" fontAlgn="base">
        <a:spcBef>
          <a:spcPct val="20000"/>
        </a:spcBef>
        <a:spcAft>
          <a:spcPct val="0"/>
        </a:spcAft>
        <a:buFont typeface="Times" pitchFamily="18" charset="0"/>
        <a:buChar char="•"/>
        <a:defRPr sz="2000">
          <a:solidFill>
            <a:schemeClr val="tx1"/>
          </a:solidFill>
          <a:latin typeface="+mn-lt"/>
        </a:defRPr>
      </a:lvl6pPr>
      <a:lvl7pPr marL="2895600" indent="-228600" algn="l" rtl="0" fontAlgn="base">
        <a:spcBef>
          <a:spcPct val="20000"/>
        </a:spcBef>
        <a:spcAft>
          <a:spcPct val="0"/>
        </a:spcAft>
        <a:buFont typeface="Times" pitchFamily="18" charset="0"/>
        <a:buChar char="•"/>
        <a:defRPr sz="2000">
          <a:solidFill>
            <a:schemeClr val="tx1"/>
          </a:solidFill>
          <a:latin typeface="+mn-lt"/>
        </a:defRPr>
      </a:lvl7pPr>
      <a:lvl8pPr marL="3352800" indent="-228600" algn="l" rtl="0" fontAlgn="base">
        <a:spcBef>
          <a:spcPct val="20000"/>
        </a:spcBef>
        <a:spcAft>
          <a:spcPct val="0"/>
        </a:spcAft>
        <a:buFont typeface="Times" pitchFamily="18" charset="0"/>
        <a:buChar char="•"/>
        <a:defRPr sz="2000">
          <a:solidFill>
            <a:schemeClr val="tx1"/>
          </a:solidFill>
          <a:latin typeface="+mn-lt"/>
        </a:defRPr>
      </a:lvl8pPr>
      <a:lvl9pPr marL="3810000" indent="-228600" algn="l" rtl="0" fontAlgn="base">
        <a:spcBef>
          <a:spcPct val="20000"/>
        </a:spcBef>
        <a:spcAft>
          <a:spcPct val="0"/>
        </a:spcAft>
        <a:buFont typeface="Times" pitchFamily="18" charset="0"/>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781D7B00-8C2B-4338-A33F-770D6BC5E7B2}" type="datetime4">
              <a:rPr lang="sv-SE"/>
              <a:pPr/>
              <a:t>28 november 2014</a:t>
            </a:fld>
            <a:endParaRPr lang="sv-SE"/>
          </a:p>
        </p:txBody>
      </p:sp>
      <p:sp>
        <p:nvSpPr>
          <p:cNvPr id="26627" name="Rectangle 3"/>
          <p:cNvSpPr>
            <a:spLocks noGrp="1" noChangeArrowheads="1"/>
          </p:cNvSpPr>
          <p:nvPr>
            <p:ph type="ctrTitle"/>
          </p:nvPr>
        </p:nvSpPr>
        <p:spPr/>
        <p:txBody>
          <a:bodyPr/>
          <a:lstStyle/>
          <a:p>
            <a:r>
              <a:rPr lang="sv-SE" sz="3200" dirty="0" smtClean="0"/>
              <a:t>Enhetssida 2.0</a:t>
            </a:r>
            <a:endParaRPr lang="sv-SE" sz="3200" dirty="0"/>
          </a:p>
        </p:txBody>
      </p:sp>
      <p:sp>
        <p:nvSpPr>
          <p:cNvPr id="26628" name="Rectangle 4"/>
          <p:cNvSpPr>
            <a:spLocks noGrp="1" noChangeArrowheads="1"/>
          </p:cNvSpPr>
          <p:nvPr>
            <p:ph type="subTitle" idx="1"/>
          </p:nvPr>
        </p:nvSpPr>
        <p:spPr>
          <a:xfrm>
            <a:off x="1497013" y="3836988"/>
            <a:ext cx="6934200" cy="1752600"/>
          </a:xfrm>
        </p:spPr>
        <p:txBody>
          <a:bodyPr/>
          <a:lstStyle/>
          <a:p>
            <a:r>
              <a:rPr lang="sv-SE" b="1" dirty="0" err="1" smtClean="0"/>
              <a:t>goteborg.se-möte</a:t>
            </a:r>
            <a:r>
              <a:rPr lang="sv-SE" b="1" dirty="0" smtClean="0"/>
              <a:t/>
            </a:r>
            <a:br>
              <a:rPr lang="sv-SE" b="1" dirty="0" smtClean="0"/>
            </a:br>
            <a:r>
              <a:rPr lang="sv-SE" b="1" dirty="0" smtClean="0"/>
              <a:t>2014-11-28</a:t>
            </a:r>
            <a:endParaRPr lang="sv-SE"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Vi vill ha grova tidplaner från </a:t>
            </a:r>
            <a:r>
              <a:rPr lang="sv-SE" dirty="0" err="1" smtClean="0"/>
              <a:t>SDF:erna</a:t>
            </a:r>
            <a:endParaRPr lang="sv-SE" dirty="0"/>
          </a:p>
        </p:txBody>
      </p:sp>
      <p:sp>
        <p:nvSpPr>
          <p:cNvPr id="3" name="Platshållare för innehåll 2"/>
          <p:cNvSpPr>
            <a:spLocks noGrp="1"/>
          </p:cNvSpPr>
          <p:nvPr>
            <p:ph idx="1"/>
          </p:nvPr>
        </p:nvSpPr>
        <p:spPr/>
        <p:txBody>
          <a:bodyPr/>
          <a:lstStyle/>
          <a:p>
            <a:pPr>
              <a:buNone/>
            </a:pPr>
            <a:r>
              <a:rPr lang="sv-SE" dirty="0" smtClean="0"/>
              <a:t>För att vi på webbenheten ska kunna planera resurser för att kunna ta emot alla beställningar på nya enhetssidor behöver vi veta under vilka kalendermånader ni planerar att jobba med enhetssidorna.</a:t>
            </a:r>
          </a:p>
          <a:p>
            <a:pPr>
              <a:buNone/>
            </a:pPr>
            <a:endParaRPr lang="sv-SE" dirty="0" smtClean="0"/>
          </a:p>
          <a:p>
            <a:pPr>
              <a:buNone/>
            </a:pPr>
            <a:r>
              <a:rPr lang="sv-SE" dirty="0" smtClean="0"/>
              <a:t>Därför har vi kallat SDF-förvaltningsredaktörerna till ett möte 17 dec där vi:</a:t>
            </a:r>
          </a:p>
          <a:p>
            <a:pPr marL="284400"/>
            <a:r>
              <a:rPr lang="sv-SE" dirty="0" smtClean="0"/>
              <a:t>Går igenom när under utrullningsperioden ni planerar att skicka in beställningar till oss.</a:t>
            </a:r>
          </a:p>
          <a:p>
            <a:pPr marL="284400"/>
            <a:r>
              <a:rPr lang="sv-SE" dirty="0" smtClean="0"/>
              <a:t>Tillsammans hjälper er att beräkna tidsåtgång för just er förvaltnings enhetssidor.</a:t>
            </a:r>
          </a:p>
          <a:p>
            <a:pPr marL="284400">
              <a:buNone/>
            </a:pPr>
            <a:endParaRPr lang="sv-SE" dirty="0" smtClean="0"/>
          </a:p>
          <a:p>
            <a:pPr marL="284400">
              <a:buNone/>
            </a:pPr>
            <a:r>
              <a:rPr lang="sv-SE" dirty="0" smtClean="0"/>
              <a:t>Vi återkommer med mer info på SDF-redaktörsmötet 4 december.</a:t>
            </a:r>
            <a:endParaRPr lang="sv-SE" dirty="0"/>
          </a:p>
        </p:txBody>
      </p:sp>
      <p:sp>
        <p:nvSpPr>
          <p:cNvPr id="4" name="Platshållare för datum 3"/>
          <p:cNvSpPr>
            <a:spLocks noGrp="1"/>
          </p:cNvSpPr>
          <p:nvPr>
            <p:ph type="dt" sz="half" idx="10"/>
          </p:nvPr>
        </p:nvSpPr>
        <p:spPr/>
        <p:txBody>
          <a:bodyPr/>
          <a:lstStyle/>
          <a:p>
            <a:fld id="{E29F64E0-7CA0-4AD0-A451-FBACFEB1AA88}" type="datetime4">
              <a:rPr lang="sv-SE" smtClean="0"/>
              <a:pPr/>
              <a:t>28 november 2014</a:t>
            </a:fld>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Om du har frågor om Enhetssida 2.0</a:t>
            </a:r>
            <a:endParaRPr lang="sv-SE" dirty="0"/>
          </a:p>
        </p:txBody>
      </p:sp>
      <p:sp>
        <p:nvSpPr>
          <p:cNvPr id="3" name="Platshållare för innehåll 2"/>
          <p:cNvSpPr>
            <a:spLocks noGrp="1"/>
          </p:cNvSpPr>
          <p:nvPr>
            <p:ph idx="1"/>
          </p:nvPr>
        </p:nvSpPr>
        <p:spPr/>
        <p:txBody>
          <a:bodyPr/>
          <a:lstStyle/>
          <a:p>
            <a:r>
              <a:rPr lang="sv-SE" dirty="0" smtClean="0"/>
              <a:t>Henrik Johnsson kommer att vara föräldraledig 1 jan-31 aug 2015</a:t>
            </a:r>
          </a:p>
          <a:p>
            <a:endParaRPr lang="sv-SE" dirty="0" smtClean="0"/>
          </a:p>
          <a:p>
            <a:r>
              <a:rPr lang="sv-SE" dirty="0" smtClean="0"/>
              <a:t>Henrik Lindblom kommer driva Enhetssida 2.0 istället.</a:t>
            </a:r>
            <a:endParaRPr lang="sv-SE" dirty="0"/>
          </a:p>
        </p:txBody>
      </p:sp>
      <p:sp>
        <p:nvSpPr>
          <p:cNvPr id="4" name="Platshållare för datum 3"/>
          <p:cNvSpPr>
            <a:spLocks noGrp="1"/>
          </p:cNvSpPr>
          <p:nvPr>
            <p:ph type="dt" sz="half" idx="10"/>
          </p:nvPr>
        </p:nvSpPr>
        <p:spPr/>
        <p:txBody>
          <a:bodyPr/>
          <a:lstStyle/>
          <a:p>
            <a:fld id="{E29F64E0-7CA0-4AD0-A451-FBACFEB1AA88}" type="datetime4">
              <a:rPr lang="sv-SE" smtClean="0"/>
              <a:pPr/>
              <a:t>28 november 2014</a:t>
            </a:fld>
            <a:endParaRPr lang="sv-S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90600" y="188913"/>
            <a:ext cx="8153400" cy="1143000"/>
          </a:xfrm>
        </p:spPr>
        <p:txBody>
          <a:bodyPr/>
          <a:lstStyle/>
          <a:p>
            <a:r>
              <a:rPr lang="sv-SE" dirty="0" smtClean="0"/>
              <a:t>Därför gör vi om enhetssidorna</a:t>
            </a:r>
            <a:endParaRPr lang="sv-SE" dirty="0"/>
          </a:p>
        </p:txBody>
      </p:sp>
      <p:sp>
        <p:nvSpPr>
          <p:cNvPr id="3" name="Platshållare för innehåll 2"/>
          <p:cNvSpPr>
            <a:spLocks noGrp="1"/>
          </p:cNvSpPr>
          <p:nvPr>
            <p:ph idx="1"/>
          </p:nvPr>
        </p:nvSpPr>
        <p:spPr>
          <a:xfrm>
            <a:off x="990600" y="1557338"/>
            <a:ext cx="4899600" cy="4005262"/>
          </a:xfrm>
        </p:spPr>
        <p:txBody>
          <a:bodyPr/>
          <a:lstStyle/>
          <a:p>
            <a:pPr>
              <a:buNone/>
            </a:pPr>
            <a:r>
              <a:rPr lang="sv-SE" dirty="0" smtClean="0"/>
              <a:t>Enhetssida 2.0 är etapp 2 av den omarbetning av kategoristrukturen som blev klar i september 2012 (projekt Nytt koncept).</a:t>
            </a:r>
          </a:p>
          <a:p>
            <a:pPr>
              <a:buNone/>
            </a:pPr>
            <a:endParaRPr lang="sv-SE" dirty="0" smtClean="0"/>
          </a:p>
          <a:p>
            <a:pPr>
              <a:buNone/>
            </a:pPr>
            <a:r>
              <a:rPr lang="sv-SE" dirty="0" smtClean="0"/>
              <a:t>Syftet är att göra om enhetssidorna så att de bättre matchar besökarnas behov samtidigt som det blir enklare för verksamheterna att hantera dem.</a:t>
            </a:r>
            <a:endParaRPr lang="sv-SE" dirty="0"/>
          </a:p>
        </p:txBody>
      </p:sp>
      <p:sp>
        <p:nvSpPr>
          <p:cNvPr id="4" name="Platshållare för datum 3"/>
          <p:cNvSpPr>
            <a:spLocks noGrp="1"/>
          </p:cNvSpPr>
          <p:nvPr>
            <p:ph type="dt" sz="half" idx="10"/>
          </p:nvPr>
        </p:nvSpPr>
        <p:spPr/>
        <p:txBody>
          <a:bodyPr/>
          <a:lstStyle/>
          <a:p>
            <a:fld id="{C876D7C0-25B8-4CCD-B61B-D6066CB3EC06}" type="datetime4">
              <a:rPr lang="sv-SE" smtClean="0">
                <a:solidFill>
                  <a:srgbClr val="000000"/>
                </a:solidFill>
              </a:rPr>
              <a:pPr/>
              <a:t>28 november 2014</a:t>
            </a:fld>
            <a:endParaRPr lang="sv-SE">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datum 3"/>
          <p:cNvSpPr>
            <a:spLocks noGrp="1"/>
          </p:cNvSpPr>
          <p:nvPr>
            <p:ph type="dt" sz="half" idx="10"/>
          </p:nvPr>
        </p:nvSpPr>
        <p:spPr/>
        <p:txBody>
          <a:bodyPr/>
          <a:lstStyle/>
          <a:p>
            <a:fld id="{3235EA8D-BD03-48C6-8222-0750DD5364E8}" type="datetime4">
              <a:rPr lang="sv-SE">
                <a:solidFill>
                  <a:srgbClr val="000000"/>
                </a:solidFill>
              </a:rPr>
              <a:pPr/>
              <a:t>28 november 2014</a:t>
            </a:fld>
            <a:endParaRPr lang="sv-SE">
              <a:solidFill>
                <a:srgbClr val="000000"/>
              </a:solidFill>
            </a:endParaRPr>
          </a:p>
        </p:txBody>
      </p:sp>
      <p:sp>
        <p:nvSpPr>
          <p:cNvPr id="31746" name="Rectangle 2"/>
          <p:cNvSpPr>
            <a:spLocks noGrp="1" noChangeArrowheads="1"/>
          </p:cNvSpPr>
          <p:nvPr>
            <p:ph type="title"/>
          </p:nvPr>
        </p:nvSpPr>
        <p:spPr>
          <a:xfrm>
            <a:off x="990600" y="188913"/>
            <a:ext cx="8153400" cy="1143000"/>
          </a:xfrm>
        </p:spPr>
        <p:txBody>
          <a:bodyPr/>
          <a:lstStyle/>
          <a:p>
            <a:r>
              <a:rPr lang="sv-SE"/>
              <a:t>Så här funkar det idag</a:t>
            </a:r>
          </a:p>
        </p:txBody>
      </p:sp>
      <p:sp>
        <p:nvSpPr>
          <p:cNvPr id="31747" name="Rectangle 3"/>
          <p:cNvSpPr>
            <a:spLocks noGrp="1" noChangeArrowheads="1"/>
          </p:cNvSpPr>
          <p:nvPr>
            <p:ph type="body" idx="1"/>
          </p:nvPr>
        </p:nvSpPr>
        <p:spPr>
          <a:xfrm>
            <a:off x="992560" y="1556792"/>
            <a:ext cx="4899025" cy="4005262"/>
          </a:xfrm>
        </p:spPr>
        <p:txBody>
          <a:bodyPr/>
          <a:lstStyle/>
          <a:p>
            <a:pPr>
              <a:lnSpc>
                <a:spcPct val="90000"/>
              </a:lnSpc>
              <a:buNone/>
            </a:pPr>
            <a:r>
              <a:rPr lang="sv-SE" sz="2000" dirty="0"/>
              <a:t>På goteborg.se finns möjligheten för enheter/anläggningar att ha egna ”sajter i sajten” där de kan presentera sin service – det som inte är generellt för hela staden.</a:t>
            </a:r>
          </a:p>
          <a:p>
            <a:pPr>
              <a:lnSpc>
                <a:spcPct val="90000"/>
              </a:lnSpc>
              <a:buNone/>
            </a:pPr>
            <a:endParaRPr lang="sv-SE" sz="2000" dirty="0"/>
          </a:p>
          <a:p>
            <a:pPr>
              <a:lnSpc>
                <a:spcPct val="90000"/>
              </a:lnSpc>
              <a:buNone/>
            </a:pPr>
            <a:r>
              <a:rPr lang="sv-SE" sz="2000" dirty="0"/>
              <a:t>Idag använder de olika enhetssidorna samma mallar oavsett vilken typ av enhet det handlar om. </a:t>
            </a:r>
          </a:p>
          <a:p>
            <a:pPr>
              <a:lnSpc>
                <a:spcPct val="90000"/>
              </a:lnSpc>
              <a:buNone/>
            </a:pPr>
            <a:endParaRPr lang="sv-SE" sz="2000" dirty="0"/>
          </a:p>
          <a:p>
            <a:pPr>
              <a:lnSpc>
                <a:spcPct val="90000"/>
              </a:lnSpc>
              <a:buNone/>
            </a:pPr>
            <a:r>
              <a:rPr lang="sv-SE" sz="2000" dirty="0"/>
              <a:t>Det gör att redaktörerna får lägga mycket tid på att själva utforma sidor som uppfyller just deras enhets behov.</a:t>
            </a:r>
          </a:p>
        </p:txBody>
      </p:sp>
      <p:sp>
        <p:nvSpPr>
          <p:cNvPr id="31750" name="AutoShape 6"/>
          <p:cNvSpPr>
            <a:spLocks noChangeArrowheads="1"/>
          </p:cNvSpPr>
          <p:nvPr/>
        </p:nvSpPr>
        <p:spPr bwMode="auto">
          <a:xfrm>
            <a:off x="6537325" y="2996952"/>
            <a:ext cx="2879725" cy="1223962"/>
          </a:xfrm>
          <a:prstGeom prst="wedgeRectCallout">
            <a:avLst>
              <a:gd name="adj1" fmla="val -63560"/>
              <a:gd name="adj2" fmla="val -19778"/>
            </a:avLst>
          </a:prstGeom>
          <a:gradFill rotWithShape="1">
            <a:gsLst>
              <a:gs pos="0">
                <a:srgbClr val="F6F6F6"/>
              </a:gs>
              <a:gs pos="100000">
                <a:srgbClr val="EAEAEA"/>
              </a:gs>
            </a:gsLst>
            <a:lin ang="5400000" scaled="1"/>
          </a:gradFill>
          <a:ln w="12700" algn="ctr">
            <a:solidFill>
              <a:schemeClr val="accent6"/>
            </a:solidFill>
            <a:miter lim="800000"/>
            <a:headEnd/>
            <a:tailEnd/>
          </a:ln>
          <a:effectLst>
            <a:outerShdw dist="25400" dir="5400000" algn="ctr" rotWithShape="0">
              <a:schemeClr val="tx2">
                <a:lumMod val="50000"/>
                <a:lumOff val="50000"/>
                <a:alpha val="50000"/>
              </a:schemeClr>
            </a:outerShdw>
          </a:effectLst>
        </p:spPr>
        <p:txBody>
          <a:bodyPr tIns="82800" anchor="ctr"/>
          <a:lstStyle/>
          <a:p>
            <a:pPr eaLnBrk="1" hangingPunct="1">
              <a:spcBef>
                <a:spcPct val="20000"/>
              </a:spcBef>
              <a:buFont typeface="Times" pitchFamily="18" charset="0"/>
              <a:buNone/>
            </a:pPr>
            <a:r>
              <a:rPr lang="sv-SE" sz="1600" dirty="0">
                <a:solidFill>
                  <a:schemeClr val="accent6">
                    <a:lumMod val="75000"/>
                  </a:schemeClr>
                </a:solidFill>
              </a:rPr>
              <a:t>EXEMPEL</a:t>
            </a:r>
            <a:r>
              <a:rPr lang="sv-SE" sz="1800" dirty="0">
                <a:solidFill>
                  <a:schemeClr val="accent6">
                    <a:lumMod val="75000"/>
                  </a:schemeClr>
                </a:solidFill>
                <a:latin typeface="Cambria" pitchFamily="18" charset="0"/>
              </a:rPr>
              <a:t> </a:t>
            </a:r>
            <a:r>
              <a:rPr lang="sv-SE" sz="1800" dirty="0">
                <a:solidFill>
                  <a:srgbClr val="000000"/>
                </a:solidFill>
                <a:latin typeface="Cambria" pitchFamily="18" charset="0"/>
              </a:rPr>
              <a:t/>
            </a:r>
            <a:br>
              <a:rPr lang="sv-SE" sz="1800" dirty="0">
                <a:solidFill>
                  <a:srgbClr val="000000"/>
                </a:solidFill>
                <a:latin typeface="Cambria" pitchFamily="18" charset="0"/>
              </a:rPr>
            </a:br>
            <a:r>
              <a:rPr lang="sv-SE" sz="1600" dirty="0">
                <a:solidFill>
                  <a:srgbClr val="000000"/>
                </a:solidFill>
                <a:latin typeface="Cambria" pitchFamily="18" charset="0"/>
              </a:rPr>
              <a:t>Det kan vara fritidsgårdar, förskolor, simhallar och bibliotek.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31750"/>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0" grpId="0" animBg="1"/>
      <p:bldP spid="31750"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datum 3"/>
          <p:cNvSpPr>
            <a:spLocks noGrp="1"/>
          </p:cNvSpPr>
          <p:nvPr>
            <p:ph type="dt" sz="half" idx="10"/>
          </p:nvPr>
        </p:nvSpPr>
        <p:spPr/>
        <p:txBody>
          <a:bodyPr/>
          <a:lstStyle/>
          <a:p>
            <a:fld id="{3235EA8D-BD03-48C6-8222-0750DD5364E8}" type="datetime4">
              <a:rPr lang="sv-SE">
                <a:solidFill>
                  <a:srgbClr val="000000"/>
                </a:solidFill>
              </a:rPr>
              <a:pPr/>
              <a:t>28 november 2014</a:t>
            </a:fld>
            <a:endParaRPr lang="sv-SE">
              <a:solidFill>
                <a:srgbClr val="000000"/>
              </a:solidFill>
            </a:endParaRPr>
          </a:p>
        </p:txBody>
      </p:sp>
      <p:sp>
        <p:nvSpPr>
          <p:cNvPr id="31746" name="Rectangle 2"/>
          <p:cNvSpPr>
            <a:spLocks noGrp="1" noChangeArrowheads="1"/>
          </p:cNvSpPr>
          <p:nvPr>
            <p:ph type="title"/>
          </p:nvPr>
        </p:nvSpPr>
        <p:spPr>
          <a:xfrm>
            <a:off x="990600" y="188913"/>
            <a:ext cx="8153400" cy="1143000"/>
          </a:xfrm>
        </p:spPr>
        <p:txBody>
          <a:bodyPr/>
          <a:lstStyle/>
          <a:p>
            <a:r>
              <a:rPr lang="sv-SE" dirty="0" smtClean="0"/>
              <a:t>Nyttoeffekter - besökarna</a:t>
            </a:r>
            <a:endParaRPr lang="sv-SE" dirty="0"/>
          </a:p>
        </p:txBody>
      </p:sp>
      <p:sp>
        <p:nvSpPr>
          <p:cNvPr id="31747" name="Rectangle 3"/>
          <p:cNvSpPr>
            <a:spLocks noGrp="1" noChangeArrowheads="1"/>
          </p:cNvSpPr>
          <p:nvPr>
            <p:ph type="body" idx="1"/>
          </p:nvPr>
        </p:nvSpPr>
        <p:spPr>
          <a:xfrm>
            <a:off x="990600" y="1557338"/>
            <a:ext cx="8498904" cy="4005262"/>
          </a:xfrm>
        </p:spPr>
        <p:txBody>
          <a:bodyPr/>
          <a:lstStyle/>
          <a:p>
            <a:pPr marL="284400">
              <a:lnSpc>
                <a:spcPct val="90000"/>
              </a:lnSpc>
            </a:pPr>
            <a:r>
              <a:rPr lang="sv-SE" sz="1400" dirty="0" smtClean="0">
                <a:solidFill>
                  <a:schemeClr val="bg1">
                    <a:lumMod val="65000"/>
                  </a:schemeClr>
                </a:solidFill>
              </a:rPr>
              <a:t>Enhetssidor uppbyggda efter besökarnas behov (gäller mallpaketen)</a:t>
            </a:r>
          </a:p>
          <a:p>
            <a:pPr marL="284400">
              <a:lnSpc>
                <a:spcPct val="90000"/>
              </a:lnSpc>
            </a:pPr>
            <a:r>
              <a:rPr lang="sv-SE" sz="1400" dirty="0" smtClean="0">
                <a:solidFill>
                  <a:schemeClr val="bg1">
                    <a:lumMod val="65000"/>
                  </a:schemeClr>
                </a:solidFill>
              </a:rPr>
              <a:t>Konsekvent uppbyggda enhetssidor i de fall man besöker flera stycken (gäller mallpaketen) </a:t>
            </a:r>
          </a:p>
          <a:p>
            <a:pPr marL="284400">
              <a:lnSpc>
                <a:spcPct val="90000"/>
              </a:lnSpc>
            </a:pPr>
            <a:r>
              <a:rPr lang="sv-SE" sz="1400" dirty="0" smtClean="0">
                <a:solidFill>
                  <a:schemeClr val="bg1">
                    <a:lumMod val="65000"/>
                  </a:schemeClr>
                </a:solidFill>
              </a:rPr>
              <a:t>Mobilanpassad sajt </a:t>
            </a:r>
          </a:p>
          <a:p>
            <a:pPr marL="284400">
              <a:lnSpc>
                <a:spcPct val="90000"/>
              </a:lnSpc>
            </a:pPr>
            <a:r>
              <a:rPr lang="sv-SE" sz="1400" dirty="0" smtClean="0">
                <a:solidFill>
                  <a:schemeClr val="bg1">
                    <a:lumMod val="65000"/>
                  </a:schemeClr>
                </a:solidFill>
              </a:rPr>
              <a:t>Konventionell navigering </a:t>
            </a:r>
          </a:p>
          <a:p>
            <a:pPr marL="284400">
              <a:lnSpc>
                <a:spcPct val="90000"/>
              </a:lnSpc>
            </a:pPr>
            <a:r>
              <a:rPr lang="sv-SE" sz="1400" dirty="0" smtClean="0">
                <a:solidFill>
                  <a:schemeClr val="bg1">
                    <a:lumMod val="65000"/>
                  </a:schemeClr>
                </a:solidFill>
              </a:rPr>
              <a:t>Kunna hitta generell info (t.ex. lånekortsregler) på enhetssidan. (Besökaren behöver inte hoppa mellan enhetssidan och kategoristrukturen på goteborg.se) </a:t>
            </a:r>
          </a:p>
          <a:p>
            <a:pPr marL="284400">
              <a:lnSpc>
                <a:spcPct val="90000"/>
              </a:lnSpc>
            </a:pPr>
            <a:r>
              <a:rPr lang="sv-SE" sz="1400" dirty="0" smtClean="0">
                <a:solidFill>
                  <a:schemeClr val="bg1">
                    <a:lumMod val="65000"/>
                  </a:schemeClr>
                </a:solidFill>
              </a:rPr>
              <a:t>Toppuppgiftslänkar till den mest efterfrågade servicen </a:t>
            </a:r>
          </a:p>
          <a:p>
            <a:pPr marL="284400">
              <a:lnSpc>
                <a:spcPct val="90000"/>
              </a:lnSpc>
            </a:pPr>
            <a:r>
              <a:rPr lang="sv-SE" sz="1400" dirty="0" smtClean="0">
                <a:solidFill>
                  <a:schemeClr val="bg1">
                    <a:lumMod val="65000"/>
                  </a:schemeClr>
                </a:solidFill>
              </a:rPr>
              <a:t>Kontaktuppgifter på enhetssidan. (Besökaren behöver inte hoppa mellan enhetssidan och enhetskatalogen) </a:t>
            </a:r>
          </a:p>
          <a:p>
            <a:pPr marL="284400">
              <a:lnSpc>
                <a:spcPct val="90000"/>
              </a:lnSpc>
            </a:pPr>
            <a:r>
              <a:rPr lang="sv-SE" sz="1400" dirty="0" smtClean="0">
                <a:solidFill>
                  <a:schemeClr val="bg1">
                    <a:lumMod val="65000"/>
                  </a:schemeClr>
                </a:solidFill>
              </a:rPr>
              <a:t>Generella kontaktuppgifter till enheten i sidfoten på varje sida på enhetssidan. </a:t>
            </a:r>
          </a:p>
          <a:p>
            <a:pPr marL="284400">
              <a:lnSpc>
                <a:spcPct val="90000"/>
              </a:lnSpc>
            </a:pPr>
            <a:r>
              <a:rPr lang="sv-SE" sz="1400" dirty="0" smtClean="0">
                <a:solidFill>
                  <a:schemeClr val="bg1">
                    <a:lumMod val="65000"/>
                  </a:schemeClr>
                </a:solidFill>
              </a:rPr>
              <a:t>Enhetens aktuelltartiklar på enhetssidan. (Besökaren behöver inte hoppa mellan enhetssidan och aktuelltarkivet) </a:t>
            </a:r>
          </a:p>
          <a:p>
            <a:pPr marL="284400">
              <a:lnSpc>
                <a:spcPct val="90000"/>
              </a:lnSpc>
            </a:pPr>
            <a:r>
              <a:rPr lang="sv-SE" sz="1400" dirty="0" smtClean="0">
                <a:solidFill>
                  <a:schemeClr val="bg1">
                    <a:lumMod val="65000"/>
                  </a:schemeClr>
                </a:solidFill>
              </a:rPr>
              <a:t>Bildspelsfunktion för att kunna se bilder på t.ex. lokaler. </a:t>
            </a:r>
          </a:p>
          <a:p>
            <a:pPr marL="284400">
              <a:lnSpc>
                <a:spcPct val="90000"/>
              </a:lnSpc>
            </a:pPr>
            <a:r>
              <a:rPr lang="sv-SE" sz="1400" dirty="0" smtClean="0">
                <a:solidFill>
                  <a:schemeClr val="bg1">
                    <a:lumMod val="65000"/>
                  </a:schemeClr>
                </a:solidFill>
              </a:rPr>
              <a:t>Enkelt kunna se kalendarium för enheten </a:t>
            </a:r>
          </a:p>
          <a:p>
            <a:pPr marL="284400">
              <a:lnSpc>
                <a:spcPct val="90000"/>
              </a:lnSpc>
            </a:pPr>
            <a:r>
              <a:rPr lang="sv-SE" sz="1400" dirty="0" smtClean="0">
                <a:solidFill>
                  <a:schemeClr val="bg1">
                    <a:lumMod val="65000"/>
                  </a:schemeClr>
                </a:solidFill>
              </a:rPr>
              <a:t>Lättare att hitta avvikande öppettider och annan tillfällig viktig information. </a:t>
            </a:r>
          </a:p>
          <a:p>
            <a:pPr marL="284400">
              <a:lnSpc>
                <a:spcPct val="90000"/>
              </a:lnSpc>
            </a:pPr>
            <a:r>
              <a:rPr lang="sv-SE" sz="1400" dirty="0" smtClean="0">
                <a:solidFill>
                  <a:schemeClr val="bg1">
                    <a:lumMod val="65000"/>
                  </a:schemeClr>
                </a:solidFill>
              </a:rPr>
              <a:t>Enhetssidan är en egen sajt och det finns därmed ingen risk att besökaren tror att toppnavigeringen på goteborg.se är kopplat till enhetssidan. </a:t>
            </a:r>
          </a:p>
          <a:p>
            <a:pPr marL="284400">
              <a:lnSpc>
                <a:spcPct val="90000"/>
              </a:lnSpc>
            </a:pPr>
            <a:r>
              <a:rPr lang="sv-SE" sz="1400" dirty="0" smtClean="0">
                <a:solidFill>
                  <a:schemeClr val="bg1">
                    <a:lumMod val="65000"/>
                  </a:schemeClr>
                </a:solidFill>
              </a:rPr>
              <a:t>Kunna skicka in synpunkter via ett formulär på enhetssidan </a:t>
            </a:r>
          </a:p>
          <a:p>
            <a:pPr marL="284400">
              <a:lnSpc>
                <a:spcPct val="90000"/>
              </a:lnSpc>
            </a:pPr>
            <a:r>
              <a:rPr lang="sv-SE" sz="1400" dirty="0" smtClean="0">
                <a:solidFill>
                  <a:schemeClr val="bg1">
                    <a:lumMod val="65000"/>
                  </a:schemeClr>
                </a:solidFill>
              </a:rPr>
              <a:t>Färre brutna länkar </a:t>
            </a:r>
          </a:p>
          <a:p>
            <a:pPr marL="284400">
              <a:lnSpc>
                <a:spcPct val="90000"/>
              </a:lnSpc>
            </a:pPr>
            <a:r>
              <a:rPr lang="sv-SE" sz="1400" dirty="0" smtClean="0">
                <a:solidFill>
                  <a:schemeClr val="bg1">
                    <a:lumMod val="65000"/>
                  </a:schemeClr>
                </a:solidFill>
              </a:rPr>
              <a:t>Får ett vettigt 404-meddelande när man hamnar på en sida som inte finns</a:t>
            </a:r>
            <a:endParaRPr lang="sv-SE" sz="1400" dirty="0">
              <a:solidFill>
                <a:schemeClr val="bg1">
                  <a:lumMod val="6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1" nodeType="withEffect">
                                  <p:stCondLst>
                                    <p:cond delay="0"/>
                                  </p:stCondLst>
                                  <p:endCondLst>
                                    <p:cond evt="onNext" delay="0">
                                      <p:tgtEl>
                                        <p:sldTgt/>
                                      </p:tgtEl>
                                    </p:cond>
                                  </p:endCondLst>
                                  <p:childTnLst>
                                    <p:set>
                                      <p:cBhvr override="childStyle">
                                        <p:cTn id="6" dur="indefinite"/>
                                        <p:tgtEl>
                                          <p:spTgt spid="31747">
                                            <p:txEl>
                                              <p:pRg st="0" end="0"/>
                                            </p:txEl>
                                          </p:spTgt>
                                        </p:tgtEl>
                                        <p:attrNameLst>
                                          <p:attrName>style.color</p:attrName>
                                        </p:attrNameLst>
                                      </p:cBhvr>
                                      <p:to>
                                        <p:clrVal>
                                          <a:schemeClr val="tx2"/>
                                        </p:clrVal>
                                      </p:to>
                                    </p:set>
                                  </p:childTnLst>
                                </p:cTn>
                              </p:par>
                            </p:childTnLst>
                          </p:cTn>
                        </p:par>
                      </p:childTnLst>
                    </p:cTn>
                  </p:par>
                  <p:par>
                    <p:cTn id="7" fill="hold">
                      <p:stCondLst>
                        <p:cond delay="indefinite"/>
                      </p:stCondLst>
                      <p:childTnLst>
                        <p:par>
                          <p:cTn id="8" fill="hold">
                            <p:stCondLst>
                              <p:cond delay="0"/>
                            </p:stCondLst>
                            <p:childTnLst>
                              <p:par>
                                <p:cTn id="9" presetID="3" presetClass="emph" presetSubtype="1" nodeType="clickEffect">
                                  <p:stCondLst>
                                    <p:cond delay="0"/>
                                  </p:stCondLst>
                                  <p:endCondLst>
                                    <p:cond evt="onNext" delay="0">
                                      <p:tgtEl>
                                        <p:sldTgt/>
                                      </p:tgtEl>
                                    </p:cond>
                                  </p:endCondLst>
                                  <p:childTnLst>
                                    <p:set>
                                      <p:cBhvr override="childStyle">
                                        <p:cTn id="10" dur="indefinite"/>
                                        <p:tgtEl>
                                          <p:spTgt spid="31747">
                                            <p:txEl>
                                              <p:pRg st="1" end="1"/>
                                            </p:txEl>
                                          </p:spTgt>
                                        </p:tgtEl>
                                        <p:attrNameLst>
                                          <p:attrName>style.color</p:attrName>
                                        </p:attrNameLst>
                                      </p:cBhvr>
                                      <p:to>
                                        <p:clrVal>
                                          <a:schemeClr val="tx2"/>
                                        </p:clrVal>
                                      </p:to>
                                    </p:set>
                                  </p:childTnLst>
                                </p:cTn>
                              </p:par>
                            </p:childTnLst>
                          </p:cTn>
                        </p:par>
                      </p:childTnLst>
                    </p:cTn>
                  </p:par>
                  <p:par>
                    <p:cTn id="11" fill="hold">
                      <p:stCondLst>
                        <p:cond delay="indefinite"/>
                      </p:stCondLst>
                      <p:childTnLst>
                        <p:par>
                          <p:cTn id="12" fill="hold">
                            <p:stCondLst>
                              <p:cond delay="0"/>
                            </p:stCondLst>
                            <p:childTnLst>
                              <p:par>
                                <p:cTn id="13" presetID="3" presetClass="emph" presetSubtype="1" nodeType="clickEffect">
                                  <p:stCondLst>
                                    <p:cond delay="0"/>
                                  </p:stCondLst>
                                  <p:endCondLst>
                                    <p:cond evt="onNext" delay="0">
                                      <p:tgtEl>
                                        <p:sldTgt/>
                                      </p:tgtEl>
                                    </p:cond>
                                  </p:endCondLst>
                                  <p:childTnLst>
                                    <p:set>
                                      <p:cBhvr override="childStyle">
                                        <p:cTn id="14" dur="indefinite"/>
                                        <p:tgtEl>
                                          <p:spTgt spid="31747">
                                            <p:txEl>
                                              <p:pRg st="2" end="2"/>
                                            </p:txEl>
                                          </p:spTgt>
                                        </p:tgtEl>
                                        <p:attrNameLst>
                                          <p:attrName>style.color</p:attrName>
                                        </p:attrNameLst>
                                      </p:cBhvr>
                                      <p:to>
                                        <p:clrVal>
                                          <a:schemeClr val="tx2"/>
                                        </p:clrVal>
                                      </p:to>
                                    </p:set>
                                  </p:childTnLst>
                                </p:cTn>
                              </p:par>
                            </p:childTnLst>
                          </p:cTn>
                        </p:par>
                      </p:childTnLst>
                    </p:cTn>
                  </p:par>
                  <p:par>
                    <p:cTn id="15" fill="hold">
                      <p:stCondLst>
                        <p:cond delay="indefinite"/>
                      </p:stCondLst>
                      <p:childTnLst>
                        <p:par>
                          <p:cTn id="16" fill="hold">
                            <p:stCondLst>
                              <p:cond delay="0"/>
                            </p:stCondLst>
                            <p:childTnLst>
                              <p:par>
                                <p:cTn id="17" presetID="3" presetClass="emph" presetSubtype="1" nodeType="clickEffect">
                                  <p:stCondLst>
                                    <p:cond delay="0"/>
                                  </p:stCondLst>
                                  <p:endCondLst>
                                    <p:cond evt="onNext" delay="0">
                                      <p:tgtEl>
                                        <p:sldTgt/>
                                      </p:tgtEl>
                                    </p:cond>
                                  </p:endCondLst>
                                  <p:childTnLst>
                                    <p:set>
                                      <p:cBhvr override="childStyle">
                                        <p:cTn id="18" dur="indefinite"/>
                                        <p:tgtEl>
                                          <p:spTgt spid="31747">
                                            <p:txEl>
                                              <p:pRg st="3" end="3"/>
                                            </p:txEl>
                                          </p:spTgt>
                                        </p:tgtEl>
                                        <p:attrNameLst>
                                          <p:attrName>style.color</p:attrName>
                                        </p:attrNameLst>
                                      </p:cBhvr>
                                      <p:to>
                                        <p:clrVal>
                                          <a:schemeClr val="tx2"/>
                                        </p:clrVal>
                                      </p:to>
                                    </p:set>
                                  </p:childTnLst>
                                </p:cTn>
                              </p:par>
                            </p:childTnLst>
                          </p:cTn>
                        </p:par>
                      </p:childTnLst>
                    </p:cTn>
                  </p:par>
                  <p:par>
                    <p:cTn id="19" fill="hold">
                      <p:stCondLst>
                        <p:cond delay="indefinite"/>
                      </p:stCondLst>
                      <p:childTnLst>
                        <p:par>
                          <p:cTn id="20" fill="hold">
                            <p:stCondLst>
                              <p:cond delay="0"/>
                            </p:stCondLst>
                            <p:childTnLst>
                              <p:par>
                                <p:cTn id="21" presetID="3" presetClass="emph" presetSubtype="1" nodeType="clickEffect">
                                  <p:stCondLst>
                                    <p:cond delay="0"/>
                                  </p:stCondLst>
                                  <p:endCondLst>
                                    <p:cond evt="onNext" delay="0">
                                      <p:tgtEl>
                                        <p:sldTgt/>
                                      </p:tgtEl>
                                    </p:cond>
                                  </p:endCondLst>
                                  <p:childTnLst>
                                    <p:set>
                                      <p:cBhvr override="childStyle">
                                        <p:cTn id="22" dur="indefinite"/>
                                        <p:tgtEl>
                                          <p:spTgt spid="31747">
                                            <p:txEl>
                                              <p:pRg st="4" end="4"/>
                                            </p:txEl>
                                          </p:spTgt>
                                        </p:tgtEl>
                                        <p:attrNameLst>
                                          <p:attrName>style.color</p:attrName>
                                        </p:attrNameLst>
                                      </p:cBhvr>
                                      <p:to>
                                        <p:clrVal>
                                          <a:schemeClr val="tx2"/>
                                        </p:clrVal>
                                      </p:to>
                                    </p:set>
                                  </p:childTnLst>
                                </p:cTn>
                              </p:par>
                            </p:childTnLst>
                          </p:cTn>
                        </p:par>
                      </p:childTnLst>
                    </p:cTn>
                  </p:par>
                  <p:par>
                    <p:cTn id="23" fill="hold">
                      <p:stCondLst>
                        <p:cond delay="indefinite"/>
                      </p:stCondLst>
                      <p:childTnLst>
                        <p:par>
                          <p:cTn id="24" fill="hold">
                            <p:stCondLst>
                              <p:cond delay="0"/>
                            </p:stCondLst>
                            <p:childTnLst>
                              <p:par>
                                <p:cTn id="25" presetID="3" presetClass="emph" presetSubtype="1" nodeType="clickEffect">
                                  <p:stCondLst>
                                    <p:cond delay="0"/>
                                  </p:stCondLst>
                                  <p:endCondLst>
                                    <p:cond evt="onNext" delay="0">
                                      <p:tgtEl>
                                        <p:sldTgt/>
                                      </p:tgtEl>
                                    </p:cond>
                                  </p:endCondLst>
                                  <p:childTnLst>
                                    <p:set>
                                      <p:cBhvr override="childStyle">
                                        <p:cTn id="26" dur="indefinite"/>
                                        <p:tgtEl>
                                          <p:spTgt spid="31747">
                                            <p:txEl>
                                              <p:pRg st="5" end="5"/>
                                            </p:txEl>
                                          </p:spTgt>
                                        </p:tgtEl>
                                        <p:attrNameLst>
                                          <p:attrName>style.color</p:attrName>
                                        </p:attrNameLst>
                                      </p:cBhvr>
                                      <p:to>
                                        <p:clrVal>
                                          <a:schemeClr val="tx2"/>
                                        </p:clrVal>
                                      </p:to>
                                    </p:set>
                                  </p:childTnLst>
                                </p:cTn>
                              </p:par>
                            </p:childTnLst>
                          </p:cTn>
                        </p:par>
                      </p:childTnLst>
                    </p:cTn>
                  </p:par>
                  <p:par>
                    <p:cTn id="27" fill="hold">
                      <p:stCondLst>
                        <p:cond delay="indefinite"/>
                      </p:stCondLst>
                      <p:childTnLst>
                        <p:par>
                          <p:cTn id="28" fill="hold">
                            <p:stCondLst>
                              <p:cond delay="0"/>
                            </p:stCondLst>
                            <p:childTnLst>
                              <p:par>
                                <p:cTn id="29" presetID="3" presetClass="emph" presetSubtype="1" nodeType="clickEffect">
                                  <p:stCondLst>
                                    <p:cond delay="0"/>
                                  </p:stCondLst>
                                  <p:endCondLst>
                                    <p:cond evt="onNext" delay="0">
                                      <p:tgtEl>
                                        <p:sldTgt/>
                                      </p:tgtEl>
                                    </p:cond>
                                  </p:endCondLst>
                                  <p:childTnLst>
                                    <p:set>
                                      <p:cBhvr override="childStyle">
                                        <p:cTn id="30" dur="indefinite"/>
                                        <p:tgtEl>
                                          <p:spTgt spid="31747">
                                            <p:txEl>
                                              <p:pRg st="6" end="6"/>
                                            </p:txEl>
                                          </p:spTgt>
                                        </p:tgtEl>
                                        <p:attrNameLst>
                                          <p:attrName>style.color</p:attrName>
                                        </p:attrNameLst>
                                      </p:cBhvr>
                                      <p:to>
                                        <p:clrVal>
                                          <a:schemeClr val="tx2"/>
                                        </p:clrVal>
                                      </p:to>
                                    </p:set>
                                  </p:childTnLst>
                                </p:cTn>
                              </p:par>
                            </p:childTnLst>
                          </p:cTn>
                        </p:par>
                      </p:childTnLst>
                    </p:cTn>
                  </p:par>
                  <p:par>
                    <p:cTn id="31" fill="hold">
                      <p:stCondLst>
                        <p:cond delay="indefinite"/>
                      </p:stCondLst>
                      <p:childTnLst>
                        <p:par>
                          <p:cTn id="32" fill="hold">
                            <p:stCondLst>
                              <p:cond delay="0"/>
                            </p:stCondLst>
                            <p:childTnLst>
                              <p:par>
                                <p:cTn id="33" presetID="3" presetClass="emph" presetSubtype="1" nodeType="clickEffect">
                                  <p:stCondLst>
                                    <p:cond delay="0"/>
                                  </p:stCondLst>
                                  <p:endCondLst>
                                    <p:cond evt="onNext" delay="0">
                                      <p:tgtEl>
                                        <p:sldTgt/>
                                      </p:tgtEl>
                                    </p:cond>
                                  </p:endCondLst>
                                  <p:childTnLst>
                                    <p:set>
                                      <p:cBhvr override="childStyle">
                                        <p:cTn id="34" dur="indefinite"/>
                                        <p:tgtEl>
                                          <p:spTgt spid="31747">
                                            <p:txEl>
                                              <p:pRg st="7" end="7"/>
                                            </p:txEl>
                                          </p:spTgt>
                                        </p:tgtEl>
                                        <p:attrNameLst>
                                          <p:attrName>style.color</p:attrName>
                                        </p:attrNameLst>
                                      </p:cBhvr>
                                      <p:to>
                                        <p:clrVal>
                                          <a:schemeClr val="tx2"/>
                                        </p:clrVal>
                                      </p:to>
                                    </p:set>
                                  </p:childTnLst>
                                </p:cTn>
                              </p:par>
                            </p:childTnLst>
                          </p:cTn>
                        </p:par>
                      </p:childTnLst>
                    </p:cTn>
                  </p:par>
                  <p:par>
                    <p:cTn id="35" fill="hold">
                      <p:stCondLst>
                        <p:cond delay="indefinite"/>
                      </p:stCondLst>
                      <p:childTnLst>
                        <p:par>
                          <p:cTn id="36" fill="hold">
                            <p:stCondLst>
                              <p:cond delay="0"/>
                            </p:stCondLst>
                            <p:childTnLst>
                              <p:par>
                                <p:cTn id="37" presetID="3" presetClass="emph" presetSubtype="1" nodeType="clickEffect">
                                  <p:stCondLst>
                                    <p:cond delay="0"/>
                                  </p:stCondLst>
                                  <p:endCondLst>
                                    <p:cond evt="onNext" delay="0">
                                      <p:tgtEl>
                                        <p:sldTgt/>
                                      </p:tgtEl>
                                    </p:cond>
                                  </p:endCondLst>
                                  <p:childTnLst>
                                    <p:set>
                                      <p:cBhvr override="childStyle">
                                        <p:cTn id="38" dur="indefinite"/>
                                        <p:tgtEl>
                                          <p:spTgt spid="31747">
                                            <p:txEl>
                                              <p:pRg st="8" end="8"/>
                                            </p:txEl>
                                          </p:spTgt>
                                        </p:tgtEl>
                                        <p:attrNameLst>
                                          <p:attrName>style.color</p:attrName>
                                        </p:attrNameLst>
                                      </p:cBhvr>
                                      <p:to>
                                        <p:clrVal>
                                          <a:schemeClr val="tx2"/>
                                        </p:clrVal>
                                      </p:to>
                                    </p:set>
                                  </p:childTnLst>
                                </p:cTn>
                              </p:par>
                            </p:childTnLst>
                          </p:cTn>
                        </p:par>
                      </p:childTnLst>
                    </p:cTn>
                  </p:par>
                  <p:par>
                    <p:cTn id="39" fill="hold">
                      <p:stCondLst>
                        <p:cond delay="indefinite"/>
                      </p:stCondLst>
                      <p:childTnLst>
                        <p:par>
                          <p:cTn id="40" fill="hold">
                            <p:stCondLst>
                              <p:cond delay="0"/>
                            </p:stCondLst>
                            <p:childTnLst>
                              <p:par>
                                <p:cTn id="41" presetID="3" presetClass="emph" presetSubtype="1" nodeType="clickEffect">
                                  <p:stCondLst>
                                    <p:cond delay="0"/>
                                  </p:stCondLst>
                                  <p:endCondLst>
                                    <p:cond evt="onNext" delay="0">
                                      <p:tgtEl>
                                        <p:sldTgt/>
                                      </p:tgtEl>
                                    </p:cond>
                                  </p:endCondLst>
                                  <p:childTnLst>
                                    <p:set>
                                      <p:cBhvr override="childStyle">
                                        <p:cTn id="42" dur="indefinite"/>
                                        <p:tgtEl>
                                          <p:spTgt spid="31747">
                                            <p:txEl>
                                              <p:pRg st="9" end="9"/>
                                            </p:txEl>
                                          </p:spTgt>
                                        </p:tgtEl>
                                        <p:attrNameLst>
                                          <p:attrName>style.color</p:attrName>
                                        </p:attrNameLst>
                                      </p:cBhvr>
                                      <p:to>
                                        <p:clrVal>
                                          <a:schemeClr val="tx2"/>
                                        </p:clrVal>
                                      </p:to>
                                    </p:set>
                                  </p:childTnLst>
                                </p:cTn>
                              </p:par>
                            </p:childTnLst>
                          </p:cTn>
                        </p:par>
                      </p:childTnLst>
                    </p:cTn>
                  </p:par>
                  <p:par>
                    <p:cTn id="43" fill="hold">
                      <p:stCondLst>
                        <p:cond delay="indefinite"/>
                      </p:stCondLst>
                      <p:childTnLst>
                        <p:par>
                          <p:cTn id="44" fill="hold">
                            <p:stCondLst>
                              <p:cond delay="0"/>
                            </p:stCondLst>
                            <p:childTnLst>
                              <p:par>
                                <p:cTn id="45" presetID="3" presetClass="emph" presetSubtype="1" nodeType="clickEffect">
                                  <p:stCondLst>
                                    <p:cond delay="0"/>
                                  </p:stCondLst>
                                  <p:endCondLst>
                                    <p:cond evt="onNext" delay="0">
                                      <p:tgtEl>
                                        <p:sldTgt/>
                                      </p:tgtEl>
                                    </p:cond>
                                  </p:endCondLst>
                                  <p:childTnLst>
                                    <p:set>
                                      <p:cBhvr override="childStyle">
                                        <p:cTn id="46" dur="indefinite"/>
                                        <p:tgtEl>
                                          <p:spTgt spid="31747">
                                            <p:txEl>
                                              <p:pRg st="10" end="10"/>
                                            </p:txEl>
                                          </p:spTgt>
                                        </p:tgtEl>
                                        <p:attrNameLst>
                                          <p:attrName>style.color</p:attrName>
                                        </p:attrNameLst>
                                      </p:cBhvr>
                                      <p:to>
                                        <p:clrVal>
                                          <a:schemeClr val="tx2"/>
                                        </p:clrVal>
                                      </p:to>
                                    </p:set>
                                  </p:childTnLst>
                                </p:cTn>
                              </p:par>
                            </p:childTnLst>
                          </p:cTn>
                        </p:par>
                      </p:childTnLst>
                    </p:cTn>
                  </p:par>
                  <p:par>
                    <p:cTn id="47" fill="hold">
                      <p:stCondLst>
                        <p:cond delay="indefinite"/>
                      </p:stCondLst>
                      <p:childTnLst>
                        <p:par>
                          <p:cTn id="48" fill="hold">
                            <p:stCondLst>
                              <p:cond delay="0"/>
                            </p:stCondLst>
                            <p:childTnLst>
                              <p:par>
                                <p:cTn id="49" presetID="3" presetClass="emph" presetSubtype="1" nodeType="clickEffect">
                                  <p:stCondLst>
                                    <p:cond delay="0"/>
                                  </p:stCondLst>
                                  <p:endCondLst>
                                    <p:cond evt="onNext" delay="0">
                                      <p:tgtEl>
                                        <p:sldTgt/>
                                      </p:tgtEl>
                                    </p:cond>
                                  </p:endCondLst>
                                  <p:childTnLst>
                                    <p:set>
                                      <p:cBhvr override="childStyle">
                                        <p:cTn id="50" dur="indefinite"/>
                                        <p:tgtEl>
                                          <p:spTgt spid="31747">
                                            <p:txEl>
                                              <p:pRg st="11" end="11"/>
                                            </p:txEl>
                                          </p:spTgt>
                                        </p:tgtEl>
                                        <p:attrNameLst>
                                          <p:attrName>style.color</p:attrName>
                                        </p:attrNameLst>
                                      </p:cBhvr>
                                      <p:to>
                                        <p:clrVal>
                                          <a:schemeClr val="tx2"/>
                                        </p:clrVal>
                                      </p:to>
                                    </p:set>
                                  </p:childTnLst>
                                </p:cTn>
                              </p:par>
                            </p:childTnLst>
                          </p:cTn>
                        </p:par>
                      </p:childTnLst>
                    </p:cTn>
                  </p:par>
                  <p:par>
                    <p:cTn id="51" fill="hold">
                      <p:stCondLst>
                        <p:cond delay="indefinite"/>
                      </p:stCondLst>
                      <p:childTnLst>
                        <p:par>
                          <p:cTn id="52" fill="hold">
                            <p:stCondLst>
                              <p:cond delay="0"/>
                            </p:stCondLst>
                            <p:childTnLst>
                              <p:par>
                                <p:cTn id="53" presetID="3" presetClass="emph" presetSubtype="1" nodeType="clickEffect">
                                  <p:stCondLst>
                                    <p:cond delay="0"/>
                                  </p:stCondLst>
                                  <p:endCondLst>
                                    <p:cond evt="onNext" delay="0">
                                      <p:tgtEl>
                                        <p:sldTgt/>
                                      </p:tgtEl>
                                    </p:cond>
                                  </p:endCondLst>
                                  <p:childTnLst>
                                    <p:set>
                                      <p:cBhvr override="childStyle">
                                        <p:cTn id="54" dur="indefinite"/>
                                        <p:tgtEl>
                                          <p:spTgt spid="31747">
                                            <p:txEl>
                                              <p:pRg st="12" end="12"/>
                                            </p:txEl>
                                          </p:spTgt>
                                        </p:tgtEl>
                                        <p:attrNameLst>
                                          <p:attrName>style.color</p:attrName>
                                        </p:attrNameLst>
                                      </p:cBhvr>
                                      <p:to>
                                        <p:clrVal>
                                          <a:schemeClr val="tx2"/>
                                        </p:clrVal>
                                      </p:to>
                                    </p:set>
                                  </p:childTnLst>
                                </p:cTn>
                              </p:par>
                            </p:childTnLst>
                          </p:cTn>
                        </p:par>
                      </p:childTnLst>
                    </p:cTn>
                  </p:par>
                  <p:par>
                    <p:cTn id="55" fill="hold">
                      <p:stCondLst>
                        <p:cond delay="indefinite"/>
                      </p:stCondLst>
                      <p:childTnLst>
                        <p:par>
                          <p:cTn id="56" fill="hold">
                            <p:stCondLst>
                              <p:cond delay="0"/>
                            </p:stCondLst>
                            <p:childTnLst>
                              <p:par>
                                <p:cTn id="57" presetID="3" presetClass="emph" presetSubtype="1" nodeType="clickEffect">
                                  <p:stCondLst>
                                    <p:cond delay="0"/>
                                  </p:stCondLst>
                                  <p:endCondLst>
                                    <p:cond evt="onNext" delay="0">
                                      <p:tgtEl>
                                        <p:sldTgt/>
                                      </p:tgtEl>
                                    </p:cond>
                                  </p:endCondLst>
                                  <p:childTnLst>
                                    <p:set>
                                      <p:cBhvr override="childStyle">
                                        <p:cTn id="58" dur="indefinite"/>
                                        <p:tgtEl>
                                          <p:spTgt spid="31747">
                                            <p:txEl>
                                              <p:pRg st="13" end="13"/>
                                            </p:txEl>
                                          </p:spTgt>
                                        </p:tgtEl>
                                        <p:attrNameLst>
                                          <p:attrName>style.color</p:attrName>
                                        </p:attrNameLst>
                                      </p:cBhvr>
                                      <p:to>
                                        <p:clrVal>
                                          <a:schemeClr val="tx2"/>
                                        </p:clrVal>
                                      </p:to>
                                    </p:set>
                                  </p:childTnLst>
                                </p:cTn>
                              </p:par>
                            </p:childTnLst>
                          </p:cTn>
                        </p:par>
                      </p:childTnLst>
                    </p:cTn>
                  </p:par>
                  <p:par>
                    <p:cTn id="59" fill="hold">
                      <p:stCondLst>
                        <p:cond delay="indefinite"/>
                      </p:stCondLst>
                      <p:childTnLst>
                        <p:par>
                          <p:cTn id="60" fill="hold">
                            <p:stCondLst>
                              <p:cond delay="0"/>
                            </p:stCondLst>
                            <p:childTnLst>
                              <p:par>
                                <p:cTn id="61" presetID="3" presetClass="emph" presetSubtype="1" nodeType="clickEffect">
                                  <p:stCondLst>
                                    <p:cond delay="0"/>
                                  </p:stCondLst>
                                  <p:endCondLst>
                                    <p:cond evt="onNext" delay="0">
                                      <p:tgtEl>
                                        <p:sldTgt/>
                                      </p:tgtEl>
                                    </p:cond>
                                  </p:endCondLst>
                                  <p:childTnLst>
                                    <p:set>
                                      <p:cBhvr override="childStyle">
                                        <p:cTn id="62" dur="indefinite"/>
                                        <p:tgtEl>
                                          <p:spTgt spid="31747">
                                            <p:txEl>
                                              <p:pRg st="14" end="14"/>
                                            </p:txEl>
                                          </p:spTgt>
                                        </p:tgtEl>
                                        <p:attrNameLst>
                                          <p:attrName>style.color</p:attrName>
                                        </p:attrNameLst>
                                      </p:cBhvr>
                                      <p:to>
                                        <p:clrVal>
                                          <a:schemeClr val="tx2"/>
                                        </p:clrVal>
                                      </p:to>
                                    </p:set>
                                  </p:childTnLst>
                                </p:cTn>
                              </p:par>
                            </p:childTnLst>
                          </p:cTn>
                        </p:par>
                      </p:childTnLst>
                    </p:cTn>
                  </p:par>
                  <p:par>
                    <p:cTn id="63" fill="hold">
                      <p:stCondLst>
                        <p:cond delay="indefinite"/>
                      </p:stCondLst>
                      <p:childTnLst>
                        <p:par>
                          <p:cTn id="64" fill="hold">
                            <p:stCondLst>
                              <p:cond delay="0"/>
                            </p:stCondLst>
                            <p:childTnLst>
                              <p:par>
                                <p:cTn id="65" presetID="3" presetClass="emph" presetSubtype="1" nodeType="clickEffect">
                                  <p:stCondLst>
                                    <p:cond delay="0"/>
                                  </p:stCondLst>
                                  <p:endCondLst>
                                    <p:cond evt="onNext" delay="0">
                                      <p:tgtEl>
                                        <p:sldTgt/>
                                      </p:tgtEl>
                                    </p:cond>
                                  </p:endCondLst>
                                  <p:childTnLst>
                                    <p:set>
                                      <p:cBhvr override="childStyle">
                                        <p:cTn id="66" dur="indefinite"/>
                                        <p:tgtEl>
                                          <p:spTgt spid="31747">
                                            <p:txEl>
                                              <p:pRg st="15" end="15"/>
                                            </p:txEl>
                                          </p:spTgt>
                                        </p:tgtEl>
                                        <p:attrNameLst>
                                          <p:attrName>style.color</p:attrName>
                                        </p:attrNameLst>
                                      </p:cBhvr>
                                      <p:to>
                                        <p:clrVal>
                                          <a:schemeClr val="tx2"/>
                                        </p:clrVal>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datum 3"/>
          <p:cNvSpPr>
            <a:spLocks noGrp="1"/>
          </p:cNvSpPr>
          <p:nvPr>
            <p:ph type="dt" sz="half" idx="10"/>
          </p:nvPr>
        </p:nvSpPr>
        <p:spPr/>
        <p:txBody>
          <a:bodyPr/>
          <a:lstStyle/>
          <a:p>
            <a:fld id="{3235EA8D-BD03-48C6-8222-0750DD5364E8}" type="datetime4">
              <a:rPr lang="sv-SE">
                <a:solidFill>
                  <a:srgbClr val="000000"/>
                </a:solidFill>
              </a:rPr>
              <a:pPr/>
              <a:t>28 november 2014</a:t>
            </a:fld>
            <a:endParaRPr lang="sv-SE">
              <a:solidFill>
                <a:srgbClr val="000000"/>
              </a:solidFill>
            </a:endParaRPr>
          </a:p>
        </p:txBody>
      </p:sp>
      <p:sp>
        <p:nvSpPr>
          <p:cNvPr id="31746" name="Rectangle 2"/>
          <p:cNvSpPr>
            <a:spLocks noGrp="1" noChangeArrowheads="1"/>
          </p:cNvSpPr>
          <p:nvPr>
            <p:ph type="title"/>
          </p:nvPr>
        </p:nvSpPr>
        <p:spPr>
          <a:xfrm>
            <a:off x="990600" y="188913"/>
            <a:ext cx="8153400" cy="1143000"/>
          </a:xfrm>
        </p:spPr>
        <p:txBody>
          <a:bodyPr/>
          <a:lstStyle/>
          <a:p>
            <a:r>
              <a:rPr lang="sv-SE" dirty="0" smtClean="0"/>
              <a:t>Nyttoeffekter - verksamheterna</a:t>
            </a:r>
            <a:endParaRPr lang="sv-SE" dirty="0"/>
          </a:p>
        </p:txBody>
      </p:sp>
      <p:sp>
        <p:nvSpPr>
          <p:cNvPr id="31747" name="Rectangle 3"/>
          <p:cNvSpPr>
            <a:spLocks noGrp="1" noChangeArrowheads="1"/>
          </p:cNvSpPr>
          <p:nvPr>
            <p:ph type="body" idx="1"/>
          </p:nvPr>
        </p:nvSpPr>
        <p:spPr>
          <a:xfrm>
            <a:off x="990600" y="1557338"/>
            <a:ext cx="8498904" cy="4005262"/>
          </a:xfrm>
        </p:spPr>
        <p:txBody>
          <a:bodyPr/>
          <a:lstStyle/>
          <a:p>
            <a:pPr marL="284400">
              <a:lnSpc>
                <a:spcPct val="90000"/>
              </a:lnSpc>
            </a:pPr>
            <a:r>
              <a:rPr lang="sv-SE" sz="1400" dirty="0" smtClean="0">
                <a:solidFill>
                  <a:schemeClr val="bg1">
                    <a:lumMod val="65000"/>
                  </a:schemeClr>
                </a:solidFill>
              </a:rPr>
              <a:t>Kunna få en färdig navigering, puffar och externa länkar utifrån besökarnas behov vid beställning av ny enhetssida (gäller mallpaketen)</a:t>
            </a:r>
          </a:p>
          <a:p>
            <a:pPr marL="284400">
              <a:lnSpc>
                <a:spcPct val="90000"/>
              </a:lnSpc>
            </a:pPr>
            <a:r>
              <a:rPr lang="sv-SE" sz="1400" dirty="0" smtClean="0">
                <a:solidFill>
                  <a:schemeClr val="bg1">
                    <a:lumMod val="65000"/>
                  </a:schemeClr>
                </a:solidFill>
              </a:rPr>
              <a:t>Kunna få malltexter för sidor som består av ungefär samma innehåll på många enhetssidor (gäller mallpaket)</a:t>
            </a:r>
          </a:p>
          <a:p>
            <a:pPr marL="284400">
              <a:lnSpc>
                <a:spcPct val="90000"/>
              </a:lnSpc>
            </a:pPr>
            <a:r>
              <a:rPr lang="sv-SE" sz="1400" dirty="0" smtClean="0">
                <a:solidFill>
                  <a:schemeClr val="bg1">
                    <a:lumMod val="65000"/>
                  </a:schemeClr>
                </a:solidFill>
              </a:rPr>
              <a:t>Enkelt kunna göra förändringar i navigeringen</a:t>
            </a:r>
          </a:p>
          <a:p>
            <a:pPr marL="284400">
              <a:lnSpc>
                <a:spcPct val="90000"/>
              </a:lnSpc>
            </a:pPr>
            <a:r>
              <a:rPr lang="sv-SE" sz="1400" dirty="0" smtClean="0">
                <a:solidFill>
                  <a:schemeClr val="bg1">
                    <a:lumMod val="65000"/>
                  </a:schemeClr>
                </a:solidFill>
              </a:rPr>
              <a:t>Kunna välja på ett antal olika sätt att presentera kontaktuppgifter (för att passa just MIN enhet). </a:t>
            </a:r>
          </a:p>
          <a:p>
            <a:pPr marL="284400">
              <a:lnSpc>
                <a:spcPct val="90000"/>
              </a:lnSpc>
            </a:pPr>
            <a:r>
              <a:rPr lang="sv-SE" sz="1400" dirty="0" smtClean="0">
                <a:solidFill>
                  <a:schemeClr val="bg1">
                    <a:lumMod val="65000"/>
                  </a:schemeClr>
                </a:solidFill>
              </a:rPr>
              <a:t>Kunna välja på ett antal olika färgscheman för min enhet</a:t>
            </a:r>
          </a:p>
          <a:p>
            <a:pPr marL="284400">
              <a:lnSpc>
                <a:spcPct val="90000"/>
              </a:lnSpc>
            </a:pPr>
            <a:r>
              <a:rPr lang="sv-SE" sz="1400" dirty="0" smtClean="0">
                <a:solidFill>
                  <a:schemeClr val="bg1">
                    <a:lumMod val="65000"/>
                  </a:schemeClr>
                </a:solidFill>
              </a:rPr>
              <a:t>Kunna skapa kalendarieaktiviteter på ett ställe som sedan visas upp både på enhetssidan och i det centrala kalendariet.</a:t>
            </a:r>
          </a:p>
          <a:p>
            <a:pPr marL="284400">
              <a:lnSpc>
                <a:spcPct val="90000"/>
              </a:lnSpc>
            </a:pPr>
            <a:r>
              <a:rPr lang="sv-SE" sz="1400" dirty="0" smtClean="0">
                <a:solidFill>
                  <a:schemeClr val="bg1">
                    <a:lumMod val="65000"/>
                  </a:schemeClr>
                </a:solidFill>
              </a:rPr>
              <a:t>På ett strukturerat sätt kunna visa länkar till enhetens sociala </a:t>
            </a:r>
            <a:r>
              <a:rPr lang="sv-SE" sz="1400" dirty="0" err="1" smtClean="0">
                <a:solidFill>
                  <a:schemeClr val="bg1">
                    <a:lumMod val="65000"/>
                  </a:schemeClr>
                </a:solidFill>
              </a:rPr>
              <a:t>medier-kanaler</a:t>
            </a:r>
            <a:r>
              <a:rPr lang="sv-SE" sz="1400" dirty="0" smtClean="0">
                <a:solidFill>
                  <a:schemeClr val="bg1">
                    <a:lumMod val="65000"/>
                  </a:schemeClr>
                </a:solidFill>
              </a:rPr>
              <a:t> på enhetssidan.</a:t>
            </a:r>
          </a:p>
          <a:p>
            <a:pPr marL="284400">
              <a:lnSpc>
                <a:spcPct val="90000"/>
              </a:lnSpc>
            </a:pPr>
            <a:r>
              <a:rPr lang="sv-SE" sz="1400" dirty="0" smtClean="0">
                <a:solidFill>
                  <a:schemeClr val="bg1">
                    <a:lumMod val="65000"/>
                  </a:schemeClr>
                </a:solidFill>
              </a:rPr>
              <a:t>Kunna visa viktiga informationsmeddelanden på samtliga sidor på en enhetssida (t.ex. avvikande öppettider). </a:t>
            </a:r>
          </a:p>
          <a:p>
            <a:pPr marL="284400">
              <a:lnSpc>
                <a:spcPct val="90000"/>
              </a:lnSpc>
            </a:pPr>
            <a:r>
              <a:rPr lang="sv-SE" sz="1400" dirty="0" smtClean="0">
                <a:solidFill>
                  <a:schemeClr val="bg1">
                    <a:lumMod val="65000"/>
                  </a:schemeClr>
                </a:solidFill>
              </a:rPr>
              <a:t>Möjlighet för särprofilerade att ingå i lösningen och få ta del av den generella utvecklingen på goteborg.se.</a:t>
            </a:r>
          </a:p>
          <a:p>
            <a:pPr marL="284400">
              <a:lnSpc>
                <a:spcPct val="90000"/>
              </a:lnSpc>
            </a:pPr>
            <a:r>
              <a:rPr lang="sv-SE" sz="1400" dirty="0" smtClean="0">
                <a:solidFill>
                  <a:schemeClr val="bg1">
                    <a:lumMod val="65000"/>
                  </a:schemeClr>
                </a:solidFill>
              </a:rPr>
              <a:t>Möjlighet för särprofilerade att ha egna utseenden (</a:t>
            </a:r>
            <a:r>
              <a:rPr lang="sv-SE" sz="1400" dirty="0" err="1" smtClean="0">
                <a:solidFill>
                  <a:schemeClr val="bg1">
                    <a:lumMod val="65000"/>
                  </a:schemeClr>
                </a:solidFill>
              </a:rPr>
              <a:t>CSS:er</a:t>
            </a:r>
            <a:r>
              <a:rPr lang="sv-SE" sz="1400" dirty="0" smtClean="0">
                <a:solidFill>
                  <a:schemeClr val="bg1">
                    <a:lumMod val="65000"/>
                  </a:schemeClr>
                </a:solidFill>
              </a:rPr>
              <a:t>) för sina sidor.</a:t>
            </a:r>
          </a:p>
          <a:p>
            <a:pPr marL="284400">
              <a:lnSpc>
                <a:spcPct val="90000"/>
              </a:lnSpc>
            </a:pPr>
            <a:r>
              <a:rPr lang="sv-SE" sz="1400" dirty="0" smtClean="0">
                <a:solidFill>
                  <a:schemeClr val="bg1">
                    <a:lumMod val="65000"/>
                  </a:schemeClr>
                </a:solidFill>
              </a:rPr>
              <a:t>Kunna återskapa innehåll jag tagit bort av misstag</a:t>
            </a:r>
          </a:p>
          <a:p>
            <a:pPr marL="284400">
              <a:lnSpc>
                <a:spcPct val="90000"/>
              </a:lnSpc>
            </a:pPr>
            <a:r>
              <a:rPr lang="sv-SE" sz="1400" dirty="0" smtClean="0">
                <a:solidFill>
                  <a:schemeClr val="bg1">
                    <a:lumMod val="65000"/>
                  </a:schemeClr>
                </a:solidFill>
              </a:rPr>
              <a:t>Kunna publicera aktuellt på samtliga sidor inom ett mallpaket och stadsdel</a:t>
            </a:r>
          </a:p>
          <a:p>
            <a:pPr marL="284400">
              <a:lnSpc>
                <a:spcPct val="90000"/>
              </a:lnSpc>
            </a:pPr>
            <a:r>
              <a:rPr lang="sv-SE" sz="1400" dirty="0" smtClean="0">
                <a:solidFill>
                  <a:schemeClr val="bg1">
                    <a:lumMod val="65000"/>
                  </a:schemeClr>
                </a:solidFill>
              </a:rPr>
              <a:t>Kunna göra ändringar i </a:t>
            </a:r>
            <a:r>
              <a:rPr lang="sv-SE" sz="1400" dirty="0" err="1" smtClean="0">
                <a:solidFill>
                  <a:schemeClr val="bg1">
                    <a:lumMod val="65000"/>
                  </a:schemeClr>
                </a:solidFill>
              </a:rPr>
              <a:t>SG-db</a:t>
            </a:r>
            <a:r>
              <a:rPr lang="sv-SE" sz="1400" dirty="0" smtClean="0">
                <a:solidFill>
                  <a:schemeClr val="bg1">
                    <a:lumMod val="65000"/>
                  </a:schemeClr>
                </a:solidFill>
              </a:rPr>
              <a:t> via på </a:t>
            </a:r>
            <a:r>
              <a:rPr lang="sv-SE" sz="1400" dirty="0" err="1" smtClean="0">
                <a:solidFill>
                  <a:schemeClr val="bg1">
                    <a:lumMod val="65000"/>
                  </a:schemeClr>
                </a:solidFill>
              </a:rPr>
              <a:t>sidan-redigering</a:t>
            </a:r>
            <a:endParaRPr lang="sv-SE" sz="1400" dirty="0" smtClean="0">
              <a:solidFill>
                <a:schemeClr val="bg1">
                  <a:lumMod val="65000"/>
                </a:schemeClr>
              </a:solidFill>
            </a:endParaRPr>
          </a:p>
          <a:p>
            <a:pPr marL="284400">
              <a:lnSpc>
                <a:spcPct val="90000"/>
              </a:lnSpc>
            </a:pPr>
            <a:r>
              <a:rPr lang="sv-SE" sz="1400" dirty="0" smtClean="0">
                <a:solidFill>
                  <a:schemeClr val="bg1">
                    <a:lumMod val="65000"/>
                  </a:schemeClr>
                </a:solidFill>
              </a:rPr>
              <a:t>Löpande kunna få enhetssidan justerad centralt utifrån besökarens behov (ej behöva göra förändringar själv)</a:t>
            </a:r>
          </a:p>
          <a:p>
            <a:pPr marL="284400">
              <a:lnSpc>
                <a:spcPct val="90000"/>
              </a:lnSpc>
            </a:pPr>
            <a:r>
              <a:rPr lang="sv-SE" sz="1400" dirty="0" smtClean="0">
                <a:solidFill>
                  <a:schemeClr val="bg1">
                    <a:lumMod val="65000"/>
                  </a:schemeClr>
                </a:solidFill>
              </a:rPr>
              <a:t>Kunna skapa puffar för att lyfta fram vissa, sidor, händelser eller nyheter tydligare</a:t>
            </a:r>
          </a:p>
          <a:p>
            <a:pPr marL="284400">
              <a:lnSpc>
                <a:spcPct val="90000"/>
              </a:lnSpc>
            </a:pPr>
            <a:r>
              <a:rPr lang="sv-SE" sz="1400" dirty="0" smtClean="0">
                <a:solidFill>
                  <a:schemeClr val="bg1">
                    <a:lumMod val="65000"/>
                  </a:schemeClr>
                </a:solidFill>
              </a:rPr>
              <a:t>Kunna lägga in bilder i bildspel på sin enhetssida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1" nodeType="withEffect">
                                  <p:stCondLst>
                                    <p:cond delay="0"/>
                                  </p:stCondLst>
                                  <p:endCondLst>
                                    <p:cond evt="onNext" delay="0">
                                      <p:tgtEl>
                                        <p:sldTgt/>
                                      </p:tgtEl>
                                    </p:cond>
                                  </p:endCondLst>
                                  <p:childTnLst>
                                    <p:set>
                                      <p:cBhvr override="childStyle">
                                        <p:cTn id="6" dur="indefinite"/>
                                        <p:tgtEl>
                                          <p:spTgt spid="31747">
                                            <p:txEl>
                                              <p:pRg st="0" end="0"/>
                                            </p:txEl>
                                          </p:spTgt>
                                        </p:tgtEl>
                                        <p:attrNameLst>
                                          <p:attrName>style.color</p:attrName>
                                        </p:attrNameLst>
                                      </p:cBhvr>
                                      <p:to>
                                        <p:clrVal>
                                          <a:schemeClr val="tx2"/>
                                        </p:clrVal>
                                      </p:to>
                                    </p:set>
                                  </p:childTnLst>
                                </p:cTn>
                              </p:par>
                            </p:childTnLst>
                          </p:cTn>
                        </p:par>
                      </p:childTnLst>
                    </p:cTn>
                  </p:par>
                  <p:par>
                    <p:cTn id="7" fill="hold">
                      <p:stCondLst>
                        <p:cond delay="indefinite"/>
                      </p:stCondLst>
                      <p:childTnLst>
                        <p:par>
                          <p:cTn id="8" fill="hold">
                            <p:stCondLst>
                              <p:cond delay="0"/>
                            </p:stCondLst>
                            <p:childTnLst>
                              <p:par>
                                <p:cTn id="9" presetID="3" presetClass="emph" presetSubtype="1" nodeType="clickEffect">
                                  <p:stCondLst>
                                    <p:cond delay="0"/>
                                  </p:stCondLst>
                                  <p:endCondLst>
                                    <p:cond evt="onNext" delay="0">
                                      <p:tgtEl>
                                        <p:sldTgt/>
                                      </p:tgtEl>
                                    </p:cond>
                                  </p:endCondLst>
                                  <p:childTnLst>
                                    <p:set>
                                      <p:cBhvr override="childStyle">
                                        <p:cTn id="10" dur="indefinite"/>
                                        <p:tgtEl>
                                          <p:spTgt spid="31747">
                                            <p:txEl>
                                              <p:pRg st="1" end="1"/>
                                            </p:txEl>
                                          </p:spTgt>
                                        </p:tgtEl>
                                        <p:attrNameLst>
                                          <p:attrName>style.color</p:attrName>
                                        </p:attrNameLst>
                                      </p:cBhvr>
                                      <p:to>
                                        <p:clrVal>
                                          <a:schemeClr val="tx2"/>
                                        </p:clrVal>
                                      </p:to>
                                    </p:set>
                                  </p:childTnLst>
                                </p:cTn>
                              </p:par>
                            </p:childTnLst>
                          </p:cTn>
                        </p:par>
                      </p:childTnLst>
                    </p:cTn>
                  </p:par>
                  <p:par>
                    <p:cTn id="11" fill="hold">
                      <p:stCondLst>
                        <p:cond delay="indefinite"/>
                      </p:stCondLst>
                      <p:childTnLst>
                        <p:par>
                          <p:cTn id="12" fill="hold">
                            <p:stCondLst>
                              <p:cond delay="0"/>
                            </p:stCondLst>
                            <p:childTnLst>
                              <p:par>
                                <p:cTn id="13" presetID="3" presetClass="emph" presetSubtype="1" nodeType="clickEffect">
                                  <p:stCondLst>
                                    <p:cond delay="0"/>
                                  </p:stCondLst>
                                  <p:endCondLst>
                                    <p:cond evt="onNext" delay="0">
                                      <p:tgtEl>
                                        <p:sldTgt/>
                                      </p:tgtEl>
                                    </p:cond>
                                  </p:endCondLst>
                                  <p:childTnLst>
                                    <p:set>
                                      <p:cBhvr override="childStyle">
                                        <p:cTn id="14" dur="indefinite"/>
                                        <p:tgtEl>
                                          <p:spTgt spid="31747">
                                            <p:txEl>
                                              <p:pRg st="2" end="2"/>
                                            </p:txEl>
                                          </p:spTgt>
                                        </p:tgtEl>
                                        <p:attrNameLst>
                                          <p:attrName>style.color</p:attrName>
                                        </p:attrNameLst>
                                      </p:cBhvr>
                                      <p:to>
                                        <p:clrVal>
                                          <a:schemeClr val="tx2"/>
                                        </p:clrVal>
                                      </p:to>
                                    </p:set>
                                  </p:childTnLst>
                                </p:cTn>
                              </p:par>
                            </p:childTnLst>
                          </p:cTn>
                        </p:par>
                      </p:childTnLst>
                    </p:cTn>
                  </p:par>
                  <p:par>
                    <p:cTn id="15" fill="hold">
                      <p:stCondLst>
                        <p:cond delay="indefinite"/>
                      </p:stCondLst>
                      <p:childTnLst>
                        <p:par>
                          <p:cTn id="16" fill="hold">
                            <p:stCondLst>
                              <p:cond delay="0"/>
                            </p:stCondLst>
                            <p:childTnLst>
                              <p:par>
                                <p:cTn id="17" presetID="3" presetClass="emph" presetSubtype="1" nodeType="clickEffect">
                                  <p:stCondLst>
                                    <p:cond delay="0"/>
                                  </p:stCondLst>
                                  <p:endCondLst>
                                    <p:cond evt="onNext" delay="0">
                                      <p:tgtEl>
                                        <p:sldTgt/>
                                      </p:tgtEl>
                                    </p:cond>
                                  </p:endCondLst>
                                  <p:childTnLst>
                                    <p:set>
                                      <p:cBhvr override="childStyle">
                                        <p:cTn id="18" dur="indefinite"/>
                                        <p:tgtEl>
                                          <p:spTgt spid="31747">
                                            <p:txEl>
                                              <p:pRg st="3" end="3"/>
                                            </p:txEl>
                                          </p:spTgt>
                                        </p:tgtEl>
                                        <p:attrNameLst>
                                          <p:attrName>style.color</p:attrName>
                                        </p:attrNameLst>
                                      </p:cBhvr>
                                      <p:to>
                                        <p:clrVal>
                                          <a:schemeClr val="tx2"/>
                                        </p:clrVal>
                                      </p:to>
                                    </p:set>
                                  </p:childTnLst>
                                </p:cTn>
                              </p:par>
                            </p:childTnLst>
                          </p:cTn>
                        </p:par>
                      </p:childTnLst>
                    </p:cTn>
                  </p:par>
                  <p:par>
                    <p:cTn id="19" fill="hold">
                      <p:stCondLst>
                        <p:cond delay="indefinite"/>
                      </p:stCondLst>
                      <p:childTnLst>
                        <p:par>
                          <p:cTn id="20" fill="hold">
                            <p:stCondLst>
                              <p:cond delay="0"/>
                            </p:stCondLst>
                            <p:childTnLst>
                              <p:par>
                                <p:cTn id="21" presetID="3" presetClass="emph" presetSubtype="1" nodeType="clickEffect">
                                  <p:stCondLst>
                                    <p:cond delay="0"/>
                                  </p:stCondLst>
                                  <p:endCondLst>
                                    <p:cond evt="onNext" delay="0">
                                      <p:tgtEl>
                                        <p:sldTgt/>
                                      </p:tgtEl>
                                    </p:cond>
                                  </p:endCondLst>
                                  <p:childTnLst>
                                    <p:set>
                                      <p:cBhvr override="childStyle">
                                        <p:cTn id="22" dur="indefinite"/>
                                        <p:tgtEl>
                                          <p:spTgt spid="31747">
                                            <p:txEl>
                                              <p:pRg st="4" end="4"/>
                                            </p:txEl>
                                          </p:spTgt>
                                        </p:tgtEl>
                                        <p:attrNameLst>
                                          <p:attrName>style.color</p:attrName>
                                        </p:attrNameLst>
                                      </p:cBhvr>
                                      <p:to>
                                        <p:clrVal>
                                          <a:schemeClr val="tx2"/>
                                        </p:clrVal>
                                      </p:to>
                                    </p:set>
                                  </p:childTnLst>
                                </p:cTn>
                              </p:par>
                            </p:childTnLst>
                          </p:cTn>
                        </p:par>
                      </p:childTnLst>
                    </p:cTn>
                  </p:par>
                  <p:par>
                    <p:cTn id="23" fill="hold">
                      <p:stCondLst>
                        <p:cond delay="indefinite"/>
                      </p:stCondLst>
                      <p:childTnLst>
                        <p:par>
                          <p:cTn id="24" fill="hold">
                            <p:stCondLst>
                              <p:cond delay="0"/>
                            </p:stCondLst>
                            <p:childTnLst>
                              <p:par>
                                <p:cTn id="25" presetID="3" presetClass="emph" presetSubtype="1" nodeType="clickEffect">
                                  <p:stCondLst>
                                    <p:cond delay="0"/>
                                  </p:stCondLst>
                                  <p:endCondLst>
                                    <p:cond evt="onNext" delay="0">
                                      <p:tgtEl>
                                        <p:sldTgt/>
                                      </p:tgtEl>
                                    </p:cond>
                                  </p:endCondLst>
                                  <p:childTnLst>
                                    <p:set>
                                      <p:cBhvr override="childStyle">
                                        <p:cTn id="26" dur="indefinite"/>
                                        <p:tgtEl>
                                          <p:spTgt spid="31747">
                                            <p:txEl>
                                              <p:pRg st="5" end="5"/>
                                            </p:txEl>
                                          </p:spTgt>
                                        </p:tgtEl>
                                        <p:attrNameLst>
                                          <p:attrName>style.color</p:attrName>
                                        </p:attrNameLst>
                                      </p:cBhvr>
                                      <p:to>
                                        <p:clrVal>
                                          <a:schemeClr val="tx2"/>
                                        </p:clrVal>
                                      </p:to>
                                    </p:set>
                                  </p:childTnLst>
                                </p:cTn>
                              </p:par>
                            </p:childTnLst>
                          </p:cTn>
                        </p:par>
                      </p:childTnLst>
                    </p:cTn>
                  </p:par>
                  <p:par>
                    <p:cTn id="27" fill="hold">
                      <p:stCondLst>
                        <p:cond delay="indefinite"/>
                      </p:stCondLst>
                      <p:childTnLst>
                        <p:par>
                          <p:cTn id="28" fill="hold">
                            <p:stCondLst>
                              <p:cond delay="0"/>
                            </p:stCondLst>
                            <p:childTnLst>
                              <p:par>
                                <p:cTn id="29" presetID="3" presetClass="emph" presetSubtype="1" nodeType="clickEffect">
                                  <p:stCondLst>
                                    <p:cond delay="0"/>
                                  </p:stCondLst>
                                  <p:endCondLst>
                                    <p:cond evt="onNext" delay="0">
                                      <p:tgtEl>
                                        <p:sldTgt/>
                                      </p:tgtEl>
                                    </p:cond>
                                  </p:endCondLst>
                                  <p:childTnLst>
                                    <p:set>
                                      <p:cBhvr override="childStyle">
                                        <p:cTn id="30" dur="indefinite"/>
                                        <p:tgtEl>
                                          <p:spTgt spid="31747">
                                            <p:txEl>
                                              <p:pRg st="6" end="6"/>
                                            </p:txEl>
                                          </p:spTgt>
                                        </p:tgtEl>
                                        <p:attrNameLst>
                                          <p:attrName>style.color</p:attrName>
                                        </p:attrNameLst>
                                      </p:cBhvr>
                                      <p:to>
                                        <p:clrVal>
                                          <a:schemeClr val="tx2"/>
                                        </p:clrVal>
                                      </p:to>
                                    </p:set>
                                  </p:childTnLst>
                                </p:cTn>
                              </p:par>
                            </p:childTnLst>
                          </p:cTn>
                        </p:par>
                      </p:childTnLst>
                    </p:cTn>
                  </p:par>
                  <p:par>
                    <p:cTn id="31" fill="hold">
                      <p:stCondLst>
                        <p:cond delay="indefinite"/>
                      </p:stCondLst>
                      <p:childTnLst>
                        <p:par>
                          <p:cTn id="32" fill="hold">
                            <p:stCondLst>
                              <p:cond delay="0"/>
                            </p:stCondLst>
                            <p:childTnLst>
                              <p:par>
                                <p:cTn id="33" presetID="3" presetClass="emph" presetSubtype="1" nodeType="clickEffect">
                                  <p:stCondLst>
                                    <p:cond delay="0"/>
                                  </p:stCondLst>
                                  <p:endCondLst>
                                    <p:cond evt="onNext" delay="0">
                                      <p:tgtEl>
                                        <p:sldTgt/>
                                      </p:tgtEl>
                                    </p:cond>
                                  </p:endCondLst>
                                  <p:childTnLst>
                                    <p:set>
                                      <p:cBhvr override="childStyle">
                                        <p:cTn id="34" dur="indefinite"/>
                                        <p:tgtEl>
                                          <p:spTgt spid="31747">
                                            <p:txEl>
                                              <p:pRg st="7" end="7"/>
                                            </p:txEl>
                                          </p:spTgt>
                                        </p:tgtEl>
                                        <p:attrNameLst>
                                          <p:attrName>style.color</p:attrName>
                                        </p:attrNameLst>
                                      </p:cBhvr>
                                      <p:to>
                                        <p:clrVal>
                                          <a:schemeClr val="tx2"/>
                                        </p:clrVal>
                                      </p:to>
                                    </p:set>
                                  </p:childTnLst>
                                </p:cTn>
                              </p:par>
                            </p:childTnLst>
                          </p:cTn>
                        </p:par>
                      </p:childTnLst>
                    </p:cTn>
                  </p:par>
                  <p:par>
                    <p:cTn id="35" fill="hold">
                      <p:stCondLst>
                        <p:cond delay="indefinite"/>
                      </p:stCondLst>
                      <p:childTnLst>
                        <p:par>
                          <p:cTn id="36" fill="hold">
                            <p:stCondLst>
                              <p:cond delay="0"/>
                            </p:stCondLst>
                            <p:childTnLst>
                              <p:par>
                                <p:cTn id="37" presetID="3" presetClass="emph" presetSubtype="1" nodeType="clickEffect">
                                  <p:stCondLst>
                                    <p:cond delay="0"/>
                                  </p:stCondLst>
                                  <p:endCondLst>
                                    <p:cond evt="onNext" delay="0">
                                      <p:tgtEl>
                                        <p:sldTgt/>
                                      </p:tgtEl>
                                    </p:cond>
                                  </p:endCondLst>
                                  <p:childTnLst>
                                    <p:set>
                                      <p:cBhvr override="childStyle">
                                        <p:cTn id="38" dur="indefinite"/>
                                        <p:tgtEl>
                                          <p:spTgt spid="31747">
                                            <p:txEl>
                                              <p:pRg st="8" end="8"/>
                                            </p:txEl>
                                          </p:spTgt>
                                        </p:tgtEl>
                                        <p:attrNameLst>
                                          <p:attrName>style.color</p:attrName>
                                        </p:attrNameLst>
                                      </p:cBhvr>
                                      <p:to>
                                        <p:clrVal>
                                          <a:schemeClr val="tx2"/>
                                        </p:clrVal>
                                      </p:to>
                                    </p:set>
                                  </p:childTnLst>
                                </p:cTn>
                              </p:par>
                            </p:childTnLst>
                          </p:cTn>
                        </p:par>
                      </p:childTnLst>
                    </p:cTn>
                  </p:par>
                  <p:par>
                    <p:cTn id="39" fill="hold">
                      <p:stCondLst>
                        <p:cond delay="indefinite"/>
                      </p:stCondLst>
                      <p:childTnLst>
                        <p:par>
                          <p:cTn id="40" fill="hold">
                            <p:stCondLst>
                              <p:cond delay="0"/>
                            </p:stCondLst>
                            <p:childTnLst>
                              <p:par>
                                <p:cTn id="41" presetID="3" presetClass="emph" presetSubtype="1" nodeType="clickEffect">
                                  <p:stCondLst>
                                    <p:cond delay="0"/>
                                  </p:stCondLst>
                                  <p:endCondLst>
                                    <p:cond evt="onNext" delay="0">
                                      <p:tgtEl>
                                        <p:sldTgt/>
                                      </p:tgtEl>
                                    </p:cond>
                                  </p:endCondLst>
                                  <p:childTnLst>
                                    <p:set>
                                      <p:cBhvr override="childStyle">
                                        <p:cTn id="42" dur="indefinite"/>
                                        <p:tgtEl>
                                          <p:spTgt spid="31747">
                                            <p:txEl>
                                              <p:pRg st="9" end="9"/>
                                            </p:txEl>
                                          </p:spTgt>
                                        </p:tgtEl>
                                        <p:attrNameLst>
                                          <p:attrName>style.color</p:attrName>
                                        </p:attrNameLst>
                                      </p:cBhvr>
                                      <p:to>
                                        <p:clrVal>
                                          <a:schemeClr val="tx2"/>
                                        </p:clrVal>
                                      </p:to>
                                    </p:set>
                                  </p:childTnLst>
                                </p:cTn>
                              </p:par>
                            </p:childTnLst>
                          </p:cTn>
                        </p:par>
                      </p:childTnLst>
                    </p:cTn>
                  </p:par>
                  <p:par>
                    <p:cTn id="43" fill="hold">
                      <p:stCondLst>
                        <p:cond delay="indefinite"/>
                      </p:stCondLst>
                      <p:childTnLst>
                        <p:par>
                          <p:cTn id="44" fill="hold">
                            <p:stCondLst>
                              <p:cond delay="0"/>
                            </p:stCondLst>
                            <p:childTnLst>
                              <p:par>
                                <p:cTn id="45" presetID="3" presetClass="emph" presetSubtype="1" nodeType="clickEffect">
                                  <p:stCondLst>
                                    <p:cond delay="0"/>
                                  </p:stCondLst>
                                  <p:endCondLst>
                                    <p:cond evt="onNext" delay="0">
                                      <p:tgtEl>
                                        <p:sldTgt/>
                                      </p:tgtEl>
                                    </p:cond>
                                  </p:endCondLst>
                                  <p:childTnLst>
                                    <p:set>
                                      <p:cBhvr override="childStyle">
                                        <p:cTn id="46" dur="indefinite"/>
                                        <p:tgtEl>
                                          <p:spTgt spid="31747">
                                            <p:txEl>
                                              <p:pRg st="10" end="10"/>
                                            </p:txEl>
                                          </p:spTgt>
                                        </p:tgtEl>
                                        <p:attrNameLst>
                                          <p:attrName>style.color</p:attrName>
                                        </p:attrNameLst>
                                      </p:cBhvr>
                                      <p:to>
                                        <p:clrVal>
                                          <a:schemeClr val="tx2"/>
                                        </p:clrVal>
                                      </p:to>
                                    </p:set>
                                  </p:childTnLst>
                                </p:cTn>
                              </p:par>
                            </p:childTnLst>
                          </p:cTn>
                        </p:par>
                      </p:childTnLst>
                    </p:cTn>
                  </p:par>
                  <p:par>
                    <p:cTn id="47" fill="hold">
                      <p:stCondLst>
                        <p:cond delay="indefinite"/>
                      </p:stCondLst>
                      <p:childTnLst>
                        <p:par>
                          <p:cTn id="48" fill="hold">
                            <p:stCondLst>
                              <p:cond delay="0"/>
                            </p:stCondLst>
                            <p:childTnLst>
                              <p:par>
                                <p:cTn id="49" presetID="3" presetClass="emph" presetSubtype="1" nodeType="clickEffect">
                                  <p:stCondLst>
                                    <p:cond delay="0"/>
                                  </p:stCondLst>
                                  <p:endCondLst>
                                    <p:cond evt="onNext" delay="0">
                                      <p:tgtEl>
                                        <p:sldTgt/>
                                      </p:tgtEl>
                                    </p:cond>
                                  </p:endCondLst>
                                  <p:childTnLst>
                                    <p:set>
                                      <p:cBhvr override="childStyle">
                                        <p:cTn id="50" dur="indefinite"/>
                                        <p:tgtEl>
                                          <p:spTgt spid="31747">
                                            <p:txEl>
                                              <p:pRg st="11" end="11"/>
                                            </p:txEl>
                                          </p:spTgt>
                                        </p:tgtEl>
                                        <p:attrNameLst>
                                          <p:attrName>style.color</p:attrName>
                                        </p:attrNameLst>
                                      </p:cBhvr>
                                      <p:to>
                                        <p:clrVal>
                                          <a:schemeClr val="tx2"/>
                                        </p:clrVal>
                                      </p:to>
                                    </p:set>
                                  </p:childTnLst>
                                </p:cTn>
                              </p:par>
                            </p:childTnLst>
                          </p:cTn>
                        </p:par>
                      </p:childTnLst>
                    </p:cTn>
                  </p:par>
                  <p:par>
                    <p:cTn id="51" fill="hold">
                      <p:stCondLst>
                        <p:cond delay="indefinite"/>
                      </p:stCondLst>
                      <p:childTnLst>
                        <p:par>
                          <p:cTn id="52" fill="hold">
                            <p:stCondLst>
                              <p:cond delay="0"/>
                            </p:stCondLst>
                            <p:childTnLst>
                              <p:par>
                                <p:cTn id="53" presetID="3" presetClass="emph" presetSubtype="1" nodeType="clickEffect">
                                  <p:stCondLst>
                                    <p:cond delay="0"/>
                                  </p:stCondLst>
                                  <p:endCondLst>
                                    <p:cond evt="onNext" delay="0">
                                      <p:tgtEl>
                                        <p:sldTgt/>
                                      </p:tgtEl>
                                    </p:cond>
                                  </p:endCondLst>
                                  <p:childTnLst>
                                    <p:set>
                                      <p:cBhvr override="childStyle">
                                        <p:cTn id="54" dur="indefinite"/>
                                        <p:tgtEl>
                                          <p:spTgt spid="31747">
                                            <p:txEl>
                                              <p:pRg st="12" end="12"/>
                                            </p:txEl>
                                          </p:spTgt>
                                        </p:tgtEl>
                                        <p:attrNameLst>
                                          <p:attrName>style.color</p:attrName>
                                        </p:attrNameLst>
                                      </p:cBhvr>
                                      <p:to>
                                        <p:clrVal>
                                          <a:schemeClr val="tx2"/>
                                        </p:clrVal>
                                      </p:to>
                                    </p:set>
                                  </p:childTnLst>
                                </p:cTn>
                              </p:par>
                            </p:childTnLst>
                          </p:cTn>
                        </p:par>
                      </p:childTnLst>
                    </p:cTn>
                  </p:par>
                  <p:par>
                    <p:cTn id="55" fill="hold">
                      <p:stCondLst>
                        <p:cond delay="indefinite"/>
                      </p:stCondLst>
                      <p:childTnLst>
                        <p:par>
                          <p:cTn id="56" fill="hold">
                            <p:stCondLst>
                              <p:cond delay="0"/>
                            </p:stCondLst>
                            <p:childTnLst>
                              <p:par>
                                <p:cTn id="57" presetID="3" presetClass="emph" presetSubtype="1" nodeType="clickEffect">
                                  <p:stCondLst>
                                    <p:cond delay="0"/>
                                  </p:stCondLst>
                                  <p:endCondLst>
                                    <p:cond evt="onNext" delay="0">
                                      <p:tgtEl>
                                        <p:sldTgt/>
                                      </p:tgtEl>
                                    </p:cond>
                                  </p:endCondLst>
                                  <p:childTnLst>
                                    <p:set>
                                      <p:cBhvr override="childStyle">
                                        <p:cTn id="58" dur="indefinite"/>
                                        <p:tgtEl>
                                          <p:spTgt spid="31747">
                                            <p:txEl>
                                              <p:pRg st="13" end="13"/>
                                            </p:txEl>
                                          </p:spTgt>
                                        </p:tgtEl>
                                        <p:attrNameLst>
                                          <p:attrName>style.color</p:attrName>
                                        </p:attrNameLst>
                                      </p:cBhvr>
                                      <p:to>
                                        <p:clrVal>
                                          <a:schemeClr val="tx2"/>
                                        </p:clrVal>
                                      </p:to>
                                    </p:set>
                                  </p:childTnLst>
                                </p:cTn>
                              </p:par>
                            </p:childTnLst>
                          </p:cTn>
                        </p:par>
                      </p:childTnLst>
                    </p:cTn>
                  </p:par>
                  <p:par>
                    <p:cTn id="59" fill="hold">
                      <p:stCondLst>
                        <p:cond delay="indefinite"/>
                      </p:stCondLst>
                      <p:childTnLst>
                        <p:par>
                          <p:cTn id="60" fill="hold">
                            <p:stCondLst>
                              <p:cond delay="0"/>
                            </p:stCondLst>
                            <p:childTnLst>
                              <p:par>
                                <p:cTn id="61" presetID="3" presetClass="emph" presetSubtype="1" nodeType="clickEffect">
                                  <p:stCondLst>
                                    <p:cond delay="0"/>
                                  </p:stCondLst>
                                  <p:endCondLst>
                                    <p:cond evt="onNext" delay="0">
                                      <p:tgtEl>
                                        <p:sldTgt/>
                                      </p:tgtEl>
                                    </p:cond>
                                  </p:endCondLst>
                                  <p:childTnLst>
                                    <p:set>
                                      <p:cBhvr override="childStyle">
                                        <p:cTn id="62" dur="indefinite"/>
                                        <p:tgtEl>
                                          <p:spTgt spid="31747">
                                            <p:txEl>
                                              <p:pRg st="14" end="14"/>
                                            </p:txEl>
                                          </p:spTgt>
                                        </p:tgtEl>
                                        <p:attrNameLst>
                                          <p:attrName>style.color</p:attrName>
                                        </p:attrNameLst>
                                      </p:cBhvr>
                                      <p:to>
                                        <p:clrVal>
                                          <a:schemeClr val="tx2"/>
                                        </p:clrVal>
                                      </p:to>
                                    </p:set>
                                  </p:childTnLst>
                                </p:cTn>
                              </p:par>
                            </p:childTnLst>
                          </p:cTn>
                        </p:par>
                      </p:childTnLst>
                    </p:cTn>
                  </p:par>
                  <p:par>
                    <p:cTn id="63" fill="hold">
                      <p:stCondLst>
                        <p:cond delay="indefinite"/>
                      </p:stCondLst>
                      <p:childTnLst>
                        <p:par>
                          <p:cTn id="64" fill="hold">
                            <p:stCondLst>
                              <p:cond delay="0"/>
                            </p:stCondLst>
                            <p:childTnLst>
                              <p:par>
                                <p:cTn id="65" presetID="3" presetClass="emph" presetSubtype="1" nodeType="clickEffect">
                                  <p:stCondLst>
                                    <p:cond delay="0"/>
                                  </p:stCondLst>
                                  <p:endCondLst>
                                    <p:cond evt="onNext" delay="0">
                                      <p:tgtEl>
                                        <p:sldTgt/>
                                      </p:tgtEl>
                                    </p:cond>
                                  </p:endCondLst>
                                  <p:childTnLst>
                                    <p:set>
                                      <p:cBhvr override="childStyle">
                                        <p:cTn id="66" dur="indefinite"/>
                                        <p:tgtEl>
                                          <p:spTgt spid="31747">
                                            <p:txEl>
                                              <p:pRg st="15" end="15"/>
                                            </p:txEl>
                                          </p:spTgt>
                                        </p:tgtEl>
                                        <p:attrNameLst>
                                          <p:attrName>style.color</p:attrName>
                                        </p:attrNameLst>
                                      </p:cBhvr>
                                      <p:to>
                                        <p:clrVal>
                                          <a:schemeClr val="tx2"/>
                                        </p:clrVal>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datum 3"/>
          <p:cNvSpPr>
            <a:spLocks noGrp="1"/>
          </p:cNvSpPr>
          <p:nvPr>
            <p:ph type="dt" sz="half" idx="10"/>
          </p:nvPr>
        </p:nvSpPr>
        <p:spPr/>
        <p:txBody>
          <a:bodyPr/>
          <a:lstStyle/>
          <a:p>
            <a:fld id="{3235EA8D-BD03-48C6-8222-0750DD5364E8}" type="datetime4">
              <a:rPr lang="sv-SE">
                <a:solidFill>
                  <a:srgbClr val="000000"/>
                </a:solidFill>
              </a:rPr>
              <a:pPr/>
              <a:t>28 november 2014</a:t>
            </a:fld>
            <a:endParaRPr lang="sv-SE">
              <a:solidFill>
                <a:srgbClr val="000000"/>
              </a:solidFill>
            </a:endParaRPr>
          </a:p>
        </p:txBody>
      </p:sp>
      <p:sp>
        <p:nvSpPr>
          <p:cNvPr id="31746" name="Rectangle 2"/>
          <p:cNvSpPr>
            <a:spLocks noGrp="1" noChangeArrowheads="1"/>
          </p:cNvSpPr>
          <p:nvPr>
            <p:ph type="title"/>
          </p:nvPr>
        </p:nvSpPr>
        <p:spPr>
          <a:xfrm>
            <a:off x="990600" y="188913"/>
            <a:ext cx="8153400" cy="1143000"/>
          </a:xfrm>
        </p:spPr>
        <p:txBody>
          <a:bodyPr/>
          <a:lstStyle/>
          <a:p>
            <a:r>
              <a:rPr lang="sv-SE" dirty="0" smtClean="0"/>
              <a:t>Nyttoeffekter – webbenheten/e-samverkan</a:t>
            </a:r>
            <a:endParaRPr lang="sv-SE" dirty="0"/>
          </a:p>
        </p:txBody>
      </p:sp>
      <p:sp>
        <p:nvSpPr>
          <p:cNvPr id="31747" name="Rectangle 3"/>
          <p:cNvSpPr>
            <a:spLocks noGrp="1" noChangeArrowheads="1"/>
          </p:cNvSpPr>
          <p:nvPr>
            <p:ph type="body" idx="1"/>
          </p:nvPr>
        </p:nvSpPr>
        <p:spPr>
          <a:xfrm>
            <a:off x="990600" y="1557338"/>
            <a:ext cx="8498904" cy="4005262"/>
          </a:xfrm>
        </p:spPr>
        <p:txBody>
          <a:bodyPr/>
          <a:lstStyle/>
          <a:p>
            <a:pPr marL="284400">
              <a:lnSpc>
                <a:spcPct val="90000"/>
              </a:lnSpc>
            </a:pPr>
            <a:r>
              <a:rPr lang="sv-SE" sz="1400" dirty="0" smtClean="0">
                <a:solidFill>
                  <a:schemeClr val="bg1">
                    <a:lumMod val="65000"/>
                  </a:schemeClr>
                </a:solidFill>
              </a:rPr>
              <a:t>Kunna ta fram och administrera mallpaket för de vanligaste verksamheterna</a:t>
            </a:r>
          </a:p>
          <a:p>
            <a:pPr marL="284400">
              <a:lnSpc>
                <a:spcPct val="90000"/>
              </a:lnSpc>
            </a:pPr>
            <a:r>
              <a:rPr lang="sv-SE" sz="1400" dirty="0" smtClean="0">
                <a:solidFill>
                  <a:schemeClr val="bg1">
                    <a:lumMod val="65000"/>
                  </a:schemeClr>
                </a:solidFill>
              </a:rPr>
              <a:t>Kunna ta fram malltexter för sidor inom mallpaket där innehållet ska vara snarlikt för samtliga enheter</a:t>
            </a:r>
          </a:p>
          <a:p>
            <a:pPr marL="284400">
              <a:lnSpc>
                <a:spcPct val="90000"/>
              </a:lnSpc>
            </a:pPr>
            <a:r>
              <a:rPr lang="sv-SE" sz="1400" dirty="0" smtClean="0">
                <a:solidFill>
                  <a:schemeClr val="bg1">
                    <a:lumMod val="65000"/>
                  </a:schemeClr>
                </a:solidFill>
              </a:rPr>
              <a:t>Vi kan centralt göra </a:t>
            </a:r>
            <a:r>
              <a:rPr lang="sv-SE" sz="1400" dirty="0" err="1" smtClean="0">
                <a:solidFill>
                  <a:schemeClr val="bg1">
                    <a:lumMod val="65000"/>
                  </a:schemeClr>
                </a:solidFill>
              </a:rPr>
              <a:t>batchredigeringar</a:t>
            </a:r>
            <a:r>
              <a:rPr lang="sv-SE" sz="1400" dirty="0" smtClean="0">
                <a:solidFill>
                  <a:schemeClr val="bg1">
                    <a:lumMod val="65000"/>
                  </a:schemeClr>
                </a:solidFill>
              </a:rPr>
              <a:t> så att vi slipper göra förändringar manuellt på hundratals enhetssidor. Här ingår </a:t>
            </a:r>
            <a:r>
              <a:rPr lang="sv-SE" sz="1400" dirty="0" err="1" smtClean="0">
                <a:solidFill>
                  <a:schemeClr val="bg1">
                    <a:lumMod val="65000"/>
                  </a:schemeClr>
                </a:solidFill>
              </a:rPr>
              <a:t>t.ex</a:t>
            </a:r>
            <a:r>
              <a:rPr lang="sv-SE" sz="1400" dirty="0" smtClean="0">
                <a:solidFill>
                  <a:schemeClr val="bg1">
                    <a:lumMod val="65000"/>
                  </a:schemeClr>
                </a:solidFill>
              </a:rPr>
              <a:t> att:</a:t>
            </a:r>
          </a:p>
          <a:p>
            <a:pPr marL="1027350" lvl="1">
              <a:lnSpc>
                <a:spcPct val="90000"/>
              </a:lnSpc>
            </a:pPr>
            <a:r>
              <a:rPr lang="sv-SE" sz="1400" dirty="0" smtClean="0">
                <a:solidFill>
                  <a:schemeClr val="bg1">
                    <a:lumMod val="65000"/>
                  </a:schemeClr>
                </a:solidFill>
              </a:rPr>
              <a:t>lägga till nya sidor i mallpaket som sedan skjuts ut till samtliga enheter inom mallpaketet.</a:t>
            </a:r>
          </a:p>
          <a:p>
            <a:pPr marL="1027350" lvl="1">
              <a:lnSpc>
                <a:spcPct val="90000"/>
              </a:lnSpc>
            </a:pPr>
            <a:r>
              <a:rPr lang="sv-SE" sz="1400" dirty="0" smtClean="0">
                <a:solidFill>
                  <a:schemeClr val="bg1">
                    <a:lumMod val="65000"/>
                  </a:schemeClr>
                </a:solidFill>
              </a:rPr>
              <a:t>ändra namn på en sida i ett mallpaket som sedan skjuts ut till samtliga enheter inom mallpaketet.</a:t>
            </a:r>
          </a:p>
          <a:p>
            <a:pPr marL="1027350" lvl="1">
              <a:lnSpc>
                <a:spcPct val="90000"/>
              </a:lnSpc>
            </a:pPr>
            <a:r>
              <a:rPr lang="sv-SE" sz="1400" dirty="0" smtClean="0">
                <a:solidFill>
                  <a:schemeClr val="bg1">
                    <a:lumMod val="65000"/>
                  </a:schemeClr>
                </a:solidFill>
              </a:rPr>
              <a:t>ta bort en sida i ett mallpaket som då försvinner från samtliga enheter inom mallpaketet.</a:t>
            </a:r>
          </a:p>
          <a:p>
            <a:pPr marL="1027350" lvl="1">
              <a:lnSpc>
                <a:spcPct val="90000"/>
              </a:lnSpc>
            </a:pPr>
            <a:r>
              <a:rPr lang="sv-SE" sz="1400" dirty="0" smtClean="0">
                <a:solidFill>
                  <a:schemeClr val="bg1">
                    <a:lumMod val="65000"/>
                  </a:schemeClr>
                </a:solidFill>
              </a:rPr>
              <a:t>lägga till en portlett (t.ex. en e-tjänst) på en sida i ett mallpaket som sedan skjuts ut till samtliga enheter inom mallpaketet.</a:t>
            </a:r>
          </a:p>
          <a:p>
            <a:pPr marL="1027350" lvl="1">
              <a:lnSpc>
                <a:spcPct val="90000"/>
              </a:lnSpc>
            </a:pPr>
            <a:r>
              <a:rPr lang="sv-SE" sz="1400" dirty="0" smtClean="0">
                <a:solidFill>
                  <a:schemeClr val="bg1">
                    <a:lumMod val="65000"/>
                  </a:schemeClr>
                </a:solidFill>
              </a:rPr>
              <a:t>flytta en portlett (t.ex. en e-tjänst) på en sida i ett mallpaket som sedan skjuts ut till samtliga enheter inom mallpaketet.</a:t>
            </a:r>
          </a:p>
          <a:p>
            <a:pPr marL="1027350" lvl="1">
              <a:lnSpc>
                <a:spcPct val="90000"/>
              </a:lnSpc>
            </a:pPr>
            <a:r>
              <a:rPr lang="sv-SE" sz="1400" dirty="0" smtClean="0">
                <a:solidFill>
                  <a:schemeClr val="bg1">
                    <a:lumMod val="65000"/>
                  </a:schemeClr>
                </a:solidFill>
              </a:rPr>
              <a:t>kunna återställa en borttagen portalsida i ett publicerat mallpaket</a:t>
            </a:r>
          </a:p>
          <a:p>
            <a:pPr marL="284400">
              <a:lnSpc>
                <a:spcPct val="90000"/>
              </a:lnSpc>
            </a:pPr>
            <a:r>
              <a:rPr lang="sv-SE" sz="1400" dirty="0" smtClean="0">
                <a:solidFill>
                  <a:schemeClr val="bg1">
                    <a:lumMod val="65000"/>
                  </a:schemeClr>
                </a:solidFill>
              </a:rPr>
              <a:t>Kunna sätta publicerings- och faktaansvar på enhetssidor</a:t>
            </a:r>
          </a:p>
          <a:p>
            <a:pPr marL="284400">
              <a:lnSpc>
                <a:spcPct val="90000"/>
              </a:lnSpc>
            </a:pPr>
            <a:r>
              <a:rPr lang="sv-SE" sz="1400" dirty="0" smtClean="0">
                <a:solidFill>
                  <a:schemeClr val="bg1">
                    <a:lumMod val="65000"/>
                  </a:schemeClr>
                </a:solidFill>
              </a:rPr>
              <a:t>Kunna visa generell info på enhetssidan utan att behöva dubbelpublicera information (t.ex. lånekortsregler på bibliotekens enhetssidor)</a:t>
            </a:r>
          </a:p>
          <a:p>
            <a:pPr marL="284400">
              <a:lnSpc>
                <a:spcPct val="90000"/>
              </a:lnSpc>
            </a:pPr>
            <a:r>
              <a:rPr lang="sv-SE" sz="1400" dirty="0" smtClean="0">
                <a:solidFill>
                  <a:schemeClr val="bg1">
                    <a:lumMod val="65000"/>
                  </a:schemeClr>
                </a:solidFill>
              </a:rPr>
              <a:t>Kunna sätta generell metadata på sidor i ett mallpaket som sedan sätts på alla enhetssidor inom mallpaketet</a:t>
            </a:r>
          </a:p>
          <a:p>
            <a:pPr marL="284400">
              <a:lnSpc>
                <a:spcPct val="90000"/>
              </a:lnSpc>
            </a:pPr>
            <a:r>
              <a:rPr lang="sv-SE" sz="1400" dirty="0" smtClean="0">
                <a:solidFill>
                  <a:schemeClr val="bg1">
                    <a:lumMod val="65000"/>
                  </a:schemeClr>
                </a:solidFill>
              </a:rPr>
              <a:t>Kunna sätta kopplingen till </a:t>
            </a:r>
            <a:r>
              <a:rPr lang="sv-SE" sz="1400" dirty="0" err="1" smtClean="0">
                <a:solidFill>
                  <a:schemeClr val="bg1">
                    <a:lumMod val="65000"/>
                  </a:schemeClr>
                </a:solidFill>
              </a:rPr>
              <a:t>SG-db</a:t>
            </a:r>
            <a:r>
              <a:rPr lang="sv-SE" sz="1400" dirty="0" smtClean="0">
                <a:solidFill>
                  <a:schemeClr val="bg1">
                    <a:lumMod val="65000"/>
                  </a:schemeClr>
                </a:solidFill>
              </a:rPr>
              <a:t> på ett ställe för enhetssidan och den ärvs till de portletter som nyttjar den </a:t>
            </a:r>
            <a:r>
              <a:rPr lang="sv-SE" sz="1400" dirty="0" err="1" smtClean="0">
                <a:solidFill>
                  <a:schemeClr val="bg1">
                    <a:lumMod val="65000"/>
                  </a:schemeClr>
                </a:solidFill>
              </a:rPr>
              <a:t>datan</a:t>
            </a:r>
            <a:endParaRPr lang="sv-SE" sz="1400" dirty="0" smtClean="0">
              <a:solidFill>
                <a:schemeClr val="bg1">
                  <a:lumMod val="6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1" nodeType="withEffect">
                                  <p:stCondLst>
                                    <p:cond delay="0"/>
                                  </p:stCondLst>
                                  <p:endCondLst>
                                    <p:cond evt="onNext" delay="0">
                                      <p:tgtEl>
                                        <p:sldTgt/>
                                      </p:tgtEl>
                                    </p:cond>
                                  </p:endCondLst>
                                  <p:childTnLst>
                                    <p:set>
                                      <p:cBhvr override="childStyle">
                                        <p:cTn id="6" dur="indefinite"/>
                                        <p:tgtEl>
                                          <p:spTgt spid="31747">
                                            <p:txEl>
                                              <p:pRg st="0" end="0"/>
                                            </p:txEl>
                                          </p:spTgt>
                                        </p:tgtEl>
                                        <p:attrNameLst>
                                          <p:attrName>style.color</p:attrName>
                                        </p:attrNameLst>
                                      </p:cBhvr>
                                      <p:to>
                                        <p:clrVal>
                                          <a:schemeClr val="tx2"/>
                                        </p:clrVal>
                                      </p:to>
                                    </p:set>
                                  </p:childTnLst>
                                </p:cTn>
                              </p:par>
                            </p:childTnLst>
                          </p:cTn>
                        </p:par>
                      </p:childTnLst>
                    </p:cTn>
                  </p:par>
                  <p:par>
                    <p:cTn id="7" fill="hold">
                      <p:stCondLst>
                        <p:cond delay="indefinite"/>
                      </p:stCondLst>
                      <p:childTnLst>
                        <p:par>
                          <p:cTn id="8" fill="hold">
                            <p:stCondLst>
                              <p:cond delay="0"/>
                            </p:stCondLst>
                            <p:childTnLst>
                              <p:par>
                                <p:cTn id="9" presetID="3" presetClass="emph" presetSubtype="1" nodeType="clickEffect">
                                  <p:stCondLst>
                                    <p:cond delay="0"/>
                                  </p:stCondLst>
                                  <p:endCondLst>
                                    <p:cond evt="onNext" delay="0">
                                      <p:tgtEl>
                                        <p:sldTgt/>
                                      </p:tgtEl>
                                    </p:cond>
                                  </p:endCondLst>
                                  <p:childTnLst>
                                    <p:set>
                                      <p:cBhvr override="childStyle">
                                        <p:cTn id="10" dur="indefinite"/>
                                        <p:tgtEl>
                                          <p:spTgt spid="31747">
                                            <p:txEl>
                                              <p:pRg st="1" end="1"/>
                                            </p:txEl>
                                          </p:spTgt>
                                        </p:tgtEl>
                                        <p:attrNameLst>
                                          <p:attrName>style.color</p:attrName>
                                        </p:attrNameLst>
                                      </p:cBhvr>
                                      <p:to>
                                        <p:clrVal>
                                          <a:schemeClr val="tx2"/>
                                        </p:clrVal>
                                      </p:to>
                                    </p:set>
                                  </p:childTnLst>
                                </p:cTn>
                              </p:par>
                            </p:childTnLst>
                          </p:cTn>
                        </p:par>
                      </p:childTnLst>
                    </p:cTn>
                  </p:par>
                  <p:par>
                    <p:cTn id="11" fill="hold">
                      <p:stCondLst>
                        <p:cond delay="indefinite"/>
                      </p:stCondLst>
                      <p:childTnLst>
                        <p:par>
                          <p:cTn id="12" fill="hold">
                            <p:stCondLst>
                              <p:cond delay="0"/>
                            </p:stCondLst>
                            <p:childTnLst>
                              <p:par>
                                <p:cTn id="13" presetID="3" presetClass="emph" presetSubtype="1" nodeType="clickEffect">
                                  <p:stCondLst>
                                    <p:cond delay="0"/>
                                  </p:stCondLst>
                                  <p:endCondLst>
                                    <p:cond evt="onNext" delay="0">
                                      <p:tgtEl>
                                        <p:sldTgt/>
                                      </p:tgtEl>
                                    </p:cond>
                                  </p:endCondLst>
                                  <p:childTnLst>
                                    <p:set>
                                      <p:cBhvr override="childStyle">
                                        <p:cTn id="14" dur="indefinite"/>
                                        <p:tgtEl>
                                          <p:spTgt spid="31747">
                                            <p:txEl>
                                              <p:pRg st="2" end="2"/>
                                            </p:txEl>
                                          </p:spTgt>
                                        </p:tgtEl>
                                        <p:attrNameLst>
                                          <p:attrName>style.color</p:attrName>
                                        </p:attrNameLst>
                                      </p:cBhvr>
                                      <p:to>
                                        <p:clrVal>
                                          <a:schemeClr val="tx2"/>
                                        </p:clrVal>
                                      </p:to>
                                    </p:set>
                                  </p:childTnLst>
                                </p:cTn>
                              </p:par>
                            </p:childTnLst>
                          </p:cTn>
                        </p:par>
                      </p:childTnLst>
                    </p:cTn>
                  </p:par>
                  <p:par>
                    <p:cTn id="15" fill="hold">
                      <p:stCondLst>
                        <p:cond delay="indefinite"/>
                      </p:stCondLst>
                      <p:childTnLst>
                        <p:par>
                          <p:cTn id="16" fill="hold">
                            <p:stCondLst>
                              <p:cond delay="0"/>
                            </p:stCondLst>
                            <p:childTnLst>
                              <p:par>
                                <p:cTn id="17" presetID="3" presetClass="emph" presetSubtype="1" nodeType="clickEffect">
                                  <p:stCondLst>
                                    <p:cond delay="0"/>
                                  </p:stCondLst>
                                  <p:endCondLst>
                                    <p:cond evt="onNext" delay="0">
                                      <p:tgtEl>
                                        <p:sldTgt/>
                                      </p:tgtEl>
                                    </p:cond>
                                  </p:endCondLst>
                                  <p:childTnLst>
                                    <p:set>
                                      <p:cBhvr override="childStyle">
                                        <p:cTn id="18" dur="indefinite"/>
                                        <p:tgtEl>
                                          <p:spTgt spid="31747">
                                            <p:txEl>
                                              <p:pRg st="3" end="3"/>
                                            </p:txEl>
                                          </p:spTgt>
                                        </p:tgtEl>
                                        <p:attrNameLst>
                                          <p:attrName>style.color</p:attrName>
                                        </p:attrNameLst>
                                      </p:cBhvr>
                                      <p:to>
                                        <p:clrVal>
                                          <a:schemeClr val="tx2"/>
                                        </p:clrVal>
                                      </p:to>
                                    </p:set>
                                  </p:childTnLst>
                                </p:cTn>
                              </p:par>
                            </p:childTnLst>
                          </p:cTn>
                        </p:par>
                      </p:childTnLst>
                    </p:cTn>
                  </p:par>
                  <p:par>
                    <p:cTn id="19" fill="hold">
                      <p:stCondLst>
                        <p:cond delay="indefinite"/>
                      </p:stCondLst>
                      <p:childTnLst>
                        <p:par>
                          <p:cTn id="20" fill="hold">
                            <p:stCondLst>
                              <p:cond delay="0"/>
                            </p:stCondLst>
                            <p:childTnLst>
                              <p:par>
                                <p:cTn id="21" presetID="3" presetClass="emph" presetSubtype="1" nodeType="clickEffect">
                                  <p:stCondLst>
                                    <p:cond delay="0"/>
                                  </p:stCondLst>
                                  <p:endCondLst>
                                    <p:cond evt="onNext" delay="0">
                                      <p:tgtEl>
                                        <p:sldTgt/>
                                      </p:tgtEl>
                                    </p:cond>
                                  </p:endCondLst>
                                  <p:childTnLst>
                                    <p:set>
                                      <p:cBhvr override="childStyle">
                                        <p:cTn id="22" dur="indefinite"/>
                                        <p:tgtEl>
                                          <p:spTgt spid="31747">
                                            <p:txEl>
                                              <p:pRg st="4" end="4"/>
                                            </p:txEl>
                                          </p:spTgt>
                                        </p:tgtEl>
                                        <p:attrNameLst>
                                          <p:attrName>style.color</p:attrName>
                                        </p:attrNameLst>
                                      </p:cBhvr>
                                      <p:to>
                                        <p:clrVal>
                                          <a:schemeClr val="tx2"/>
                                        </p:clrVal>
                                      </p:to>
                                    </p:set>
                                  </p:childTnLst>
                                </p:cTn>
                              </p:par>
                            </p:childTnLst>
                          </p:cTn>
                        </p:par>
                      </p:childTnLst>
                    </p:cTn>
                  </p:par>
                  <p:par>
                    <p:cTn id="23" fill="hold">
                      <p:stCondLst>
                        <p:cond delay="indefinite"/>
                      </p:stCondLst>
                      <p:childTnLst>
                        <p:par>
                          <p:cTn id="24" fill="hold">
                            <p:stCondLst>
                              <p:cond delay="0"/>
                            </p:stCondLst>
                            <p:childTnLst>
                              <p:par>
                                <p:cTn id="25" presetID="3" presetClass="emph" presetSubtype="1" nodeType="clickEffect">
                                  <p:stCondLst>
                                    <p:cond delay="0"/>
                                  </p:stCondLst>
                                  <p:endCondLst>
                                    <p:cond evt="onNext" delay="0">
                                      <p:tgtEl>
                                        <p:sldTgt/>
                                      </p:tgtEl>
                                    </p:cond>
                                  </p:endCondLst>
                                  <p:childTnLst>
                                    <p:set>
                                      <p:cBhvr override="childStyle">
                                        <p:cTn id="26" dur="indefinite"/>
                                        <p:tgtEl>
                                          <p:spTgt spid="31747">
                                            <p:txEl>
                                              <p:pRg st="5" end="5"/>
                                            </p:txEl>
                                          </p:spTgt>
                                        </p:tgtEl>
                                        <p:attrNameLst>
                                          <p:attrName>style.color</p:attrName>
                                        </p:attrNameLst>
                                      </p:cBhvr>
                                      <p:to>
                                        <p:clrVal>
                                          <a:schemeClr val="tx2"/>
                                        </p:clrVal>
                                      </p:to>
                                    </p:set>
                                  </p:childTnLst>
                                </p:cTn>
                              </p:par>
                            </p:childTnLst>
                          </p:cTn>
                        </p:par>
                      </p:childTnLst>
                    </p:cTn>
                  </p:par>
                  <p:par>
                    <p:cTn id="27" fill="hold">
                      <p:stCondLst>
                        <p:cond delay="indefinite"/>
                      </p:stCondLst>
                      <p:childTnLst>
                        <p:par>
                          <p:cTn id="28" fill="hold">
                            <p:stCondLst>
                              <p:cond delay="0"/>
                            </p:stCondLst>
                            <p:childTnLst>
                              <p:par>
                                <p:cTn id="29" presetID="3" presetClass="emph" presetSubtype="1" nodeType="clickEffect">
                                  <p:stCondLst>
                                    <p:cond delay="0"/>
                                  </p:stCondLst>
                                  <p:endCondLst>
                                    <p:cond evt="onNext" delay="0">
                                      <p:tgtEl>
                                        <p:sldTgt/>
                                      </p:tgtEl>
                                    </p:cond>
                                  </p:endCondLst>
                                  <p:childTnLst>
                                    <p:set>
                                      <p:cBhvr override="childStyle">
                                        <p:cTn id="30" dur="indefinite"/>
                                        <p:tgtEl>
                                          <p:spTgt spid="31747">
                                            <p:txEl>
                                              <p:pRg st="6" end="6"/>
                                            </p:txEl>
                                          </p:spTgt>
                                        </p:tgtEl>
                                        <p:attrNameLst>
                                          <p:attrName>style.color</p:attrName>
                                        </p:attrNameLst>
                                      </p:cBhvr>
                                      <p:to>
                                        <p:clrVal>
                                          <a:schemeClr val="tx2"/>
                                        </p:clrVal>
                                      </p:to>
                                    </p:set>
                                  </p:childTnLst>
                                </p:cTn>
                              </p:par>
                            </p:childTnLst>
                          </p:cTn>
                        </p:par>
                      </p:childTnLst>
                    </p:cTn>
                  </p:par>
                  <p:par>
                    <p:cTn id="31" fill="hold">
                      <p:stCondLst>
                        <p:cond delay="indefinite"/>
                      </p:stCondLst>
                      <p:childTnLst>
                        <p:par>
                          <p:cTn id="32" fill="hold">
                            <p:stCondLst>
                              <p:cond delay="0"/>
                            </p:stCondLst>
                            <p:childTnLst>
                              <p:par>
                                <p:cTn id="33" presetID="3" presetClass="emph" presetSubtype="1" nodeType="clickEffect">
                                  <p:stCondLst>
                                    <p:cond delay="0"/>
                                  </p:stCondLst>
                                  <p:endCondLst>
                                    <p:cond evt="onNext" delay="0">
                                      <p:tgtEl>
                                        <p:sldTgt/>
                                      </p:tgtEl>
                                    </p:cond>
                                  </p:endCondLst>
                                  <p:childTnLst>
                                    <p:set>
                                      <p:cBhvr override="childStyle">
                                        <p:cTn id="34" dur="indefinite"/>
                                        <p:tgtEl>
                                          <p:spTgt spid="31747">
                                            <p:txEl>
                                              <p:pRg st="7" end="7"/>
                                            </p:txEl>
                                          </p:spTgt>
                                        </p:tgtEl>
                                        <p:attrNameLst>
                                          <p:attrName>style.color</p:attrName>
                                        </p:attrNameLst>
                                      </p:cBhvr>
                                      <p:to>
                                        <p:clrVal>
                                          <a:schemeClr val="tx2"/>
                                        </p:clrVal>
                                      </p:to>
                                    </p:set>
                                  </p:childTnLst>
                                </p:cTn>
                              </p:par>
                            </p:childTnLst>
                          </p:cTn>
                        </p:par>
                      </p:childTnLst>
                    </p:cTn>
                  </p:par>
                  <p:par>
                    <p:cTn id="35" fill="hold">
                      <p:stCondLst>
                        <p:cond delay="indefinite"/>
                      </p:stCondLst>
                      <p:childTnLst>
                        <p:par>
                          <p:cTn id="36" fill="hold">
                            <p:stCondLst>
                              <p:cond delay="0"/>
                            </p:stCondLst>
                            <p:childTnLst>
                              <p:par>
                                <p:cTn id="37" presetID="3" presetClass="emph" presetSubtype="1" nodeType="clickEffect">
                                  <p:stCondLst>
                                    <p:cond delay="0"/>
                                  </p:stCondLst>
                                  <p:endCondLst>
                                    <p:cond evt="onNext" delay="0">
                                      <p:tgtEl>
                                        <p:sldTgt/>
                                      </p:tgtEl>
                                    </p:cond>
                                  </p:endCondLst>
                                  <p:childTnLst>
                                    <p:set>
                                      <p:cBhvr override="childStyle">
                                        <p:cTn id="38" dur="indefinite"/>
                                        <p:tgtEl>
                                          <p:spTgt spid="31747">
                                            <p:txEl>
                                              <p:pRg st="8" end="8"/>
                                            </p:txEl>
                                          </p:spTgt>
                                        </p:tgtEl>
                                        <p:attrNameLst>
                                          <p:attrName>style.color</p:attrName>
                                        </p:attrNameLst>
                                      </p:cBhvr>
                                      <p:to>
                                        <p:clrVal>
                                          <a:schemeClr val="tx2"/>
                                        </p:clrVal>
                                      </p:to>
                                    </p:set>
                                  </p:childTnLst>
                                </p:cTn>
                              </p:par>
                            </p:childTnLst>
                          </p:cTn>
                        </p:par>
                      </p:childTnLst>
                    </p:cTn>
                  </p:par>
                  <p:par>
                    <p:cTn id="39" fill="hold">
                      <p:stCondLst>
                        <p:cond delay="indefinite"/>
                      </p:stCondLst>
                      <p:childTnLst>
                        <p:par>
                          <p:cTn id="40" fill="hold">
                            <p:stCondLst>
                              <p:cond delay="0"/>
                            </p:stCondLst>
                            <p:childTnLst>
                              <p:par>
                                <p:cTn id="41" presetID="3" presetClass="emph" presetSubtype="1" nodeType="clickEffect">
                                  <p:stCondLst>
                                    <p:cond delay="0"/>
                                  </p:stCondLst>
                                  <p:endCondLst>
                                    <p:cond evt="onNext" delay="0">
                                      <p:tgtEl>
                                        <p:sldTgt/>
                                      </p:tgtEl>
                                    </p:cond>
                                  </p:endCondLst>
                                  <p:childTnLst>
                                    <p:set>
                                      <p:cBhvr override="childStyle">
                                        <p:cTn id="42" dur="indefinite"/>
                                        <p:tgtEl>
                                          <p:spTgt spid="31747">
                                            <p:txEl>
                                              <p:pRg st="9" end="9"/>
                                            </p:txEl>
                                          </p:spTgt>
                                        </p:tgtEl>
                                        <p:attrNameLst>
                                          <p:attrName>style.color</p:attrName>
                                        </p:attrNameLst>
                                      </p:cBhvr>
                                      <p:to>
                                        <p:clrVal>
                                          <a:schemeClr val="tx2"/>
                                        </p:clrVal>
                                      </p:to>
                                    </p:set>
                                  </p:childTnLst>
                                </p:cTn>
                              </p:par>
                            </p:childTnLst>
                          </p:cTn>
                        </p:par>
                      </p:childTnLst>
                    </p:cTn>
                  </p:par>
                  <p:par>
                    <p:cTn id="43" fill="hold">
                      <p:stCondLst>
                        <p:cond delay="indefinite"/>
                      </p:stCondLst>
                      <p:childTnLst>
                        <p:par>
                          <p:cTn id="44" fill="hold">
                            <p:stCondLst>
                              <p:cond delay="0"/>
                            </p:stCondLst>
                            <p:childTnLst>
                              <p:par>
                                <p:cTn id="45" presetID="3" presetClass="emph" presetSubtype="1" nodeType="clickEffect">
                                  <p:stCondLst>
                                    <p:cond delay="0"/>
                                  </p:stCondLst>
                                  <p:endCondLst>
                                    <p:cond evt="onNext" delay="0">
                                      <p:tgtEl>
                                        <p:sldTgt/>
                                      </p:tgtEl>
                                    </p:cond>
                                  </p:endCondLst>
                                  <p:childTnLst>
                                    <p:set>
                                      <p:cBhvr override="childStyle">
                                        <p:cTn id="46" dur="indefinite"/>
                                        <p:tgtEl>
                                          <p:spTgt spid="31747">
                                            <p:txEl>
                                              <p:pRg st="10" end="10"/>
                                            </p:txEl>
                                          </p:spTgt>
                                        </p:tgtEl>
                                        <p:attrNameLst>
                                          <p:attrName>style.color</p:attrName>
                                        </p:attrNameLst>
                                      </p:cBhvr>
                                      <p:to>
                                        <p:clrVal>
                                          <a:schemeClr val="tx2"/>
                                        </p:clrVal>
                                      </p:to>
                                    </p:set>
                                  </p:childTnLst>
                                </p:cTn>
                              </p:par>
                            </p:childTnLst>
                          </p:cTn>
                        </p:par>
                      </p:childTnLst>
                    </p:cTn>
                  </p:par>
                  <p:par>
                    <p:cTn id="47" fill="hold">
                      <p:stCondLst>
                        <p:cond delay="indefinite"/>
                      </p:stCondLst>
                      <p:childTnLst>
                        <p:par>
                          <p:cTn id="48" fill="hold">
                            <p:stCondLst>
                              <p:cond delay="0"/>
                            </p:stCondLst>
                            <p:childTnLst>
                              <p:par>
                                <p:cTn id="49" presetID="3" presetClass="emph" presetSubtype="1" nodeType="clickEffect">
                                  <p:stCondLst>
                                    <p:cond delay="0"/>
                                  </p:stCondLst>
                                  <p:endCondLst>
                                    <p:cond evt="onNext" delay="0">
                                      <p:tgtEl>
                                        <p:sldTgt/>
                                      </p:tgtEl>
                                    </p:cond>
                                  </p:endCondLst>
                                  <p:childTnLst>
                                    <p:set>
                                      <p:cBhvr override="childStyle">
                                        <p:cTn id="50" dur="indefinite"/>
                                        <p:tgtEl>
                                          <p:spTgt spid="31747">
                                            <p:txEl>
                                              <p:pRg st="11" end="11"/>
                                            </p:txEl>
                                          </p:spTgt>
                                        </p:tgtEl>
                                        <p:attrNameLst>
                                          <p:attrName>style.color</p:attrName>
                                        </p:attrNameLst>
                                      </p:cBhvr>
                                      <p:to>
                                        <p:clrVal>
                                          <a:schemeClr val="tx2"/>
                                        </p:clrVal>
                                      </p:to>
                                    </p:set>
                                  </p:childTnLst>
                                </p:cTn>
                              </p:par>
                            </p:childTnLst>
                          </p:cTn>
                        </p:par>
                      </p:childTnLst>
                    </p:cTn>
                  </p:par>
                  <p:par>
                    <p:cTn id="51" fill="hold">
                      <p:stCondLst>
                        <p:cond delay="indefinite"/>
                      </p:stCondLst>
                      <p:childTnLst>
                        <p:par>
                          <p:cTn id="52" fill="hold">
                            <p:stCondLst>
                              <p:cond delay="0"/>
                            </p:stCondLst>
                            <p:childTnLst>
                              <p:par>
                                <p:cTn id="53" presetID="3" presetClass="emph" presetSubtype="1" nodeType="clickEffect">
                                  <p:stCondLst>
                                    <p:cond delay="0"/>
                                  </p:stCondLst>
                                  <p:endCondLst>
                                    <p:cond evt="onNext" delay="0">
                                      <p:tgtEl>
                                        <p:sldTgt/>
                                      </p:tgtEl>
                                    </p:cond>
                                  </p:endCondLst>
                                  <p:childTnLst>
                                    <p:set>
                                      <p:cBhvr override="childStyle">
                                        <p:cTn id="54" dur="indefinite"/>
                                        <p:tgtEl>
                                          <p:spTgt spid="31747">
                                            <p:txEl>
                                              <p:pRg st="12" end="12"/>
                                            </p:txEl>
                                          </p:spTgt>
                                        </p:tgtEl>
                                        <p:attrNameLst>
                                          <p:attrName>style.color</p:attrName>
                                        </p:attrNameLst>
                                      </p:cBhvr>
                                      <p:to>
                                        <p:clrVal>
                                          <a:schemeClr val="tx2"/>
                                        </p:clrVal>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992560" y="1556792"/>
            <a:ext cx="3458344" cy="4005262"/>
          </a:xfrm>
        </p:spPr>
        <p:txBody>
          <a:bodyPr/>
          <a:lstStyle/>
          <a:p>
            <a:pPr marL="0">
              <a:buNone/>
            </a:pPr>
            <a:r>
              <a:rPr lang="sv-SE" dirty="0" smtClean="0"/>
              <a:t>Utifrån behovsinsamlingarna har vi tagit fram tre stycken varianter av sidor:</a:t>
            </a:r>
          </a:p>
          <a:p>
            <a:pPr marL="284400" lvl="1" indent="-284400"/>
            <a:r>
              <a:rPr lang="sv-SE" dirty="0" smtClean="0"/>
              <a:t>Enkla enhetssidor</a:t>
            </a:r>
          </a:p>
          <a:p>
            <a:pPr marL="284400" lvl="1" indent="-284400"/>
            <a:r>
              <a:rPr lang="sv-SE" dirty="0" smtClean="0"/>
              <a:t>Avancerade enhetssidor</a:t>
            </a:r>
          </a:p>
          <a:p>
            <a:pPr marL="284400" lvl="1" indent="-284400"/>
            <a:r>
              <a:rPr lang="sv-SE" dirty="0" smtClean="0"/>
              <a:t>Förvaltningars enhetssidor</a:t>
            </a:r>
          </a:p>
          <a:p>
            <a:pPr marL="284400" lvl="1" indent="-284400"/>
            <a:endParaRPr lang="sv-SE" dirty="0" smtClean="0"/>
          </a:p>
          <a:p>
            <a:pPr marL="0" lvl="1" indent="-284400">
              <a:buNone/>
            </a:pPr>
            <a:r>
              <a:rPr lang="sv-SE" dirty="0" smtClean="0"/>
              <a:t>För varje variant finns sedan olika mallpaket för olika typer av verksamheter.</a:t>
            </a:r>
          </a:p>
        </p:txBody>
      </p:sp>
      <p:sp>
        <p:nvSpPr>
          <p:cNvPr id="3" name="Platshållare för datum 2"/>
          <p:cNvSpPr>
            <a:spLocks noGrp="1"/>
          </p:cNvSpPr>
          <p:nvPr>
            <p:ph type="dt" sz="half" idx="10"/>
          </p:nvPr>
        </p:nvSpPr>
        <p:spPr/>
        <p:txBody>
          <a:bodyPr/>
          <a:lstStyle/>
          <a:p>
            <a:fld id="{C876D7C0-25B8-4CCD-B61B-D6066CB3EC06}" type="datetime4">
              <a:rPr lang="sv-SE" smtClean="0">
                <a:solidFill>
                  <a:srgbClr val="000000"/>
                </a:solidFill>
              </a:rPr>
              <a:pPr/>
              <a:t>28 november 2014</a:t>
            </a:fld>
            <a:endParaRPr lang="sv-SE">
              <a:solidFill>
                <a:srgbClr val="000000"/>
              </a:solidFill>
            </a:endParaRPr>
          </a:p>
        </p:txBody>
      </p:sp>
      <p:sp>
        <p:nvSpPr>
          <p:cNvPr id="4" name="Rubrik 3"/>
          <p:cNvSpPr>
            <a:spLocks noGrp="1"/>
          </p:cNvSpPr>
          <p:nvPr>
            <p:ph type="title"/>
          </p:nvPr>
        </p:nvSpPr>
        <p:spPr/>
        <p:txBody>
          <a:bodyPr/>
          <a:lstStyle/>
          <a:p>
            <a:r>
              <a:rPr lang="sv-SE" dirty="0" smtClean="0"/>
              <a:t>Beslut om olika typer av enhetssidor</a:t>
            </a:r>
            <a:endParaRPr lang="sv-SE" dirty="0"/>
          </a:p>
        </p:txBody>
      </p:sp>
      <p:sp>
        <p:nvSpPr>
          <p:cNvPr id="5" name="Rektangel 4"/>
          <p:cNvSpPr/>
          <p:nvPr/>
        </p:nvSpPr>
        <p:spPr bwMode="auto">
          <a:xfrm>
            <a:off x="4736976" y="1692424"/>
            <a:ext cx="1440160" cy="1008112"/>
          </a:xfrm>
          <a:prstGeom prst="rect">
            <a:avLst/>
          </a:prstGeom>
          <a:gradFill rotWithShape="1">
            <a:gsLst>
              <a:gs pos="0">
                <a:srgbClr val="F6F6F6"/>
              </a:gs>
              <a:gs pos="100000">
                <a:srgbClr val="EAEAEA"/>
              </a:gs>
            </a:gsLst>
            <a:lin ang="5400000" scaled="1"/>
          </a:gradFill>
          <a:ln w="12700" algn="ctr">
            <a:solidFill>
              <a:schemeClr val="accent6"/>
            </a:solidFill>
            <a:miter lim="800000"/>
            <a:headEnd/>
            <a:tailEnd/>
          </a:ln>
          <a:effectLst>
            <a:outerShdw dist="25400" dir="5400000" algn="ctr" rotWithShape="0">
              <a:schemeClr val="tx2">
                <a:lumMod val="50000"/>
                <a:lumOff val="50000"/>
                <a:alpha val="50000"/>
              </a:schemeClr>
            </a:outerShdw>
          </a:effectLst>
        </p:spPr>
        <p:txBody>
          <a:bodyPr tIns="82800" rtlCol="0" anchor="ctr"/>
          <a:lstStyle/>
          <a:p>
            <a:pPr algn="ctr" eaLnBrk="1" hangingPunct="1">
              <a:spcBef>
                <a:spcPct val="20000"/>
              </a:spcBef>
              <a:spcAft>
                <a:spcPts val="300"/>
              </a:spcAft>
              <a:buFont typeface="Times" pitchFamily="18" charset="0"/>
              <a:buNone/>
            </a:pPr>
            <a:r>
              <a:rPr lang="sv-SE" sz="1500" dirty="0" smtClean="0">
                <a:solidFill>
                  <a:schemeClr val="accent6">
                    <a:lumMod val="75000"/>
                  </a:schemeClr>
                </a:solidFill>
                <a:latin typeface="Cambria" pitchFamily="18" charset="0"/>
              </a:rPr>
              <a:t>Enkla enhetssidor</a:t>
            </a:r>
          </a:p>
        </p:txBody>
      </p:sp>
      <p:sp>
        <p:nvSpPr>
          <p:cNvPr id="6" name="Rektangel 5"/>
          <p:cNvSpPr/>
          <p:nvPr/>
        </p:nvSpPr>
        <p:spPr bwMode="auto">
          <a:xfrm>
            <a:off x="6393160" y="1692424"/>
            <a:ext cx="1440160" cy="1008112"/>
          </a:xfrm>
          <a:prstGeom prst="rect">
            <a:avLst/>
          </a:prstGeom>
          <a:gradFill rotWithShape="1">
            <a:gsLst>
              <a:gs pos="0">
                <a:srgbClr val="F6F6F6"/>
              </a:gs>
              <a:gs pos="100000">
                <a:srgbClr val="EAEAEA"/>
              </a:gs>
            </a:gsLst>
            <a:lin ang="5400000" scaled="1"/>
          </a:gradFill>
          <a:ln w="12700" algn="ctr">
            <a:solidFill>
              <a:schemeClr val="accent6"/>
            </a:solidFill>
            <a:miter lim="800000"/>
            <a:headEnd/>
            <a:tailEnd/>
          </a:ln>
          <a:effectLst>
            <a:outerShdw dist="25400" dir="5400000" algn="ctr" rotWithShape="0">
              <a:schemeClr val="tx2">
                <a:lumMod val="50000"/>
                <a:lumOff val="50000"/>
                <a:alpha val="50000"/>
              </a:schemeClr>
            </a:outerShdw>
          </a:effectLst>
        </p:spPr>
        <p:txBody>
          <a:bodyPr tIns="82800" rtlCol="0" anchor="ctr"/>
          <a:lstStyle/>
          <a:p>
            <a:pPr algn="ctr" eaLnBrk="1" hangingPunct="1">
              <a:spcBef>
                <a:spcPct val="20000"/>
              </a:spcBef>
              <a:spcAft>
                <a:spcPts val="300"/>
              </a:spcAft>
              <a:buFont typeface="Times" pitchFamily="18" charset="0"/>
              <a:buNone/>
            </a:pPr>
            <a:r>
              <a:rPr lang="sv-SE" sz="1500" dirty="0" smtClean="0">
                <a:solidFill>
                  <a:schemeClr val="accent6">
                    <a:lumMod val="75000"/>
                  </a:schemeClr>
                </a:solidFill>
                <a:latin typeface="Cambria" pitchFamily="18" charset="0"/>
              </a:rPr>
              <a:t>Avancerade enhetssidor</a:t>
            </a:r>
          </a:p>
        </p:txBody>
      </p:sp>
      <p:sp>
        <p:nvSpPr>
          <p:cNvPr id="9" name="Rektangel 8"/>
          <p:cNvSpPr/>
          <p:nvPr/>
        </p:nvSpPr>
        <p:spPr bwMode="auto">
          <a:xfrm>
            <a:off x="4736976" y="2844552"/>
            <a:ext cx="1440160" cy="368424"/>
          </a:xfrm>
          <a:prstGeom prst="rect">
            <a:avLst/>
          </a:prstGeom>
          <a:gradFill rotWithShape="1">
            <a:gsLst>
              <a:gs pos="0">
                <a:srgbClr val="F6F6F6"/>
              </a:gs>
              <a:gs pos="100000">
                <a:srgbClr val="EAEAEA"/>
              </a:gs>
            </a:gsLst>
            <a:lin ang="5400000" scaled="1"/>
          </a:gradFill>
          <a:ln w="12700" algn="ctr">
            <a:solidFill>
              <a:schemeClr val="accent6"/>
            </a:solidFill>
            <a:miter lim="800000"/>
            <a:headEnd/>
            <a:tailEnd/>
          </a:ln>
          <a:effectLst>
            <a:outerShdw dist="25400" dir="5400000" algn="ctr" rotWithShape="0">
              <a:schemeClr val="tx2">
                <a:lumMod val="50000"/>
                <a:lumOff val="50000"/>
                <a:alpha val="50000"/>
              </a:schemeClr>
            </a:outerShdw>
          </a:effectLst>
        </p:spPr>
        <p:txBody>
          <a:bodyPr tIns="82800" rtlCol="0" anchor="ctr"/>
          <a:lstStyle/>
          <a:p>
            <a:pPr algn="ctr" eaLnBrk="1" hangingPunct="1">
              <a:spcBef>
                <a:spcPct val="20000"/>
              </a:spcBef>
              <a:spcAft>
                <a:spcPts val="300"/>
              </a:spcAft>
              <a:buFont typeface="Times" pitchFamily="18" charset="0"/>
              <a:buNone/>
            </a:pPr>
            <a:r>
              <a:rPr lang="sv-SE" sz="1200" dirty="0" smtClean="0">
                <a:solidFill>
                  <a:schemeClr val="accent6">
                    <a:lumMod val="75000"/>
                  </a:schemeClr>
                </a:solidFill>
                <a:latin typeface="Cambria" pitchFamily="18" charset="0"/>
              </a:rPr>
              <a:t>Fritidsgårdar</a:t>
            </a:r>
          </a:p>
        </p:txBody>
      </p:sp>
      <p:sp>
        <p:nvSpPr>
          <p:cNvPr id="10" name="Rektangel 9"/>
          <p:cNvSpPr/>
          <p:nvPr/>
        </p:nvSpPr>
        <p:spPr bwMode="auto">
          <a:xfrm>
            <a:off x="4736976" y="3348608"/>
            <a:ext cx="1440160" cy="368424"/>
          </a:xfrm>
          <a:prstGeom prst="rect">
            <a:avLst/>
          </a:prstGeom>
          <a:gradFill rotWithShape="1">
            <a:gsLst>
              <a:gs pos="0">
                <a:srgbClr val="F6F6F6"/>
              </a:gs>
              <a:gs pos="100000">
                <a:srgbClr val="EAEAEA"/>
              </a:gs>
            </a:gsLst>
            <a:lin ang="5400000" scaled="1"/>
          </a:gradFill>
          <a:ln w="12700" algn="ctr">
            <a:solidFill>
              <a:schemeClr val="accent6"/>
            </a:solidFill>
            <a:miter lim="800000"/>
            <a:headEnd/>
            <a:tailEnd/>
          </a:ln>
          <a:effectLst>
            <a:outerShdw dist="25400" dir="5400000" algn="ctr" rotWithShape="0">
              <a:schemeClr val="tx2">
                <a:lumMod val="50000"/>
                <a:lumOff val="50000"/>
                <a:alpha val="50000"/>
              </a:schemeClr>
            </a:outerShdw>
          </a:effectLst>
        </p:spPr>
        <p:txBody>
          <a:bodyPr tIns="82800" rtlCol="0" anchor="ctr"/>
          <a:lstStyle/>
          <a:p>
            <a:pPr algn="ctr" eaLnBrk="1" hangingPunct="1">
              <a:spcBef>
                <a:spcPct val="20000"/>
              </a:spcBef>
              <a:spcAft>
                <a:spcPts val="300"/>
              </a:spcAft>
              <a:buFont typeface="Times" pitchFamily="18" charset="0"/>
              <a:buNone/>
            </a:pPr>
            <a:r>
              <a:rPr lang="sv-SE" sz="1200" dirty="0" smtClean="0">
                <a:solidFill>
                  <a:schemeClr val="accent6">
                    <a:lumMod val="75000"/>
                  </a:schemeClr>
                </a:solidFill>
                <a:latin typeface="Cambria" pitchFamily="18" charset="0"/>
              </a:rPr>
              <a:t>Träffpunkter</a:t>
            </a:r>
          </a:p>
        </p:txBody>
      </p:sp>
      <p:sp>
        <p:nvSpPr>
          <p:cNvPr id="11" name="Rektangel 10"/>
          <p:cNvSpPr/>
          <p:nvPr/>
        </p:nvSpPr>
        <p:spPr bwMode="auto">
          <a:xfrm>
            <a:off x="4736976" y="3852664"/>
            <a:ext cx="1440160" cy="368424"/>
          </a:xfrm>
          <a:prstGeom prst="rect">
            <a:avLst/>
          </a:prstGeom>
          <a:gradFill rotWithShape="1">
            <a:gsLst>
              <a:gs pos="0">
                <a:srgbClr val="F6F6F6"/>
              </a:gs>
              <a:gs pos="100000">
                <a:srgbClr val="EAEAEA"/>
              </a:gs>
            </a:gsLst>
            <a:lin ang="5400000" scaled="1"/>
          </a:gradFill>
          <a:ln w="12700" algn="ctr">
            <a:solidFill>
              <a:schemeClr val="accent6"/>
            </a:solidFill>
            <a:miter lim="800000"/>
            <a:headEnd/>
            <a:tailEnd/>
          </a:ln>
          <a:effectLst>
            <a:outerShdw dist="25400" dir="5400000" algn="ctr" rotWithShape="0">
              <a:schemeClr val="tx2">
                <a:lumMod val="50000"/>
                <a:lumOff val="50000"/>
                <a:alpha val="50000"/>
              </a:schemeClr>
            </a:outerShdw>
          </a:effectLst>
        </p:spPr>
        <p:txBody>
          <a:bodyPr tIns="82800" rtlCol="0" anchor="ctr"/>
          <a:lstStyle/>
          <a:p>
            <a:pPr algn="ctr" eaLnBrk="1" hangingPunct="1">
              <a:spcBef>
                <a:spcPct val="20000"/>
              </a:spcBef>
              <a:spcAft>
                <a:spcPts val="300"/>
              </a:spcAft>
              <a:buFont typeface="Times" pitchFamily="18" charset="0"/>
              <a:buNone/>
            </a:pPr>
            <a:r>
              <a:rPr lang="sv-SE" sz="1200" dirty="0" smtClean="0">
                <a:solidFill>
                  <a:schemeClr val="accent6">
                    <a:lumMod val="75000"/>
                  </a:schemeClr>
                </a:solidFill>
                <a:latin typeface="Cambria" pitchFamily="18" charset="0"/>
              </a:rPr>
              <a:t>Daglig verksamhet</a:t>
            </a:r>
          </a:p>
        </p:txBody>
      </p:sp>
      <p:sp>
        <p:nvSpPr>
          <p:cNvPr id="12" name="Rektangel 11"/>
          <p:cNvSpPr/>
          <p:nvPr/>
        </p:nvSpPr>
        <p:spPr bwMode="auto">
          <a:xfrm>
            <a:off x="6393160" y="2844552"/>
            <a:ext cx="1440160" cy="368424"/>
          </a:xfrm>
          <a:prstGeom prst="rect">
            <a:avLst/>
          </a:prstGeom>
          <a:gradFill rotWithShape="1">
            <a:gsLst>
              <a:gs pos="0">
                <a:srgbClr val="F6F6F6"/>
              </a:gs>
              <a:gs pos="100000">
                <a:srgbClr val="EAEAEA"/>
              </a:gs>
            </a:gsLst>
            <a:lin ang="5400000" scaled="1"/>
          </a:gradFill>
          <a:ln w="12700" algn="ctr">
            <a:solidFill>
              <a:schemeClr val="accent6"/>
            </a:solidFill>
            <a:miter lim="800000"/>
            <a:headEnd/>
            <a:tailEnd/>
          </a:ln>
          <a:effectLst>
            <a:outerShdw dist="25400" dir="5400000" algn="ctr" rotWithShape="0">
              <a:schemeClr val="tx2">
                <a:lumMod val="50000"/>
                <a:lumOff val="50000"/>
                <a:alpha val="50000"/>
              </a:schemeClr>
            </a:outerShdw>
          </a:effectLst>
        </p:spPr>
        <p:txBody>
          <a:bodyPr tIns="82800" rtlCol="0" anchor="ctr"/>
          <a:lstStyle/>
          <a:p>
            <a:pPr algn="ctr" eaLnBrk="1" hangingPunct="1">
              <a:spcBef>
                <a:spcPct val="20000"/>
              </a:spcBef>
              <a:spcAft>
                <a:spcPts val="300"/>
              </a:spcAft>
              <a:buFont typeface="Times" pitchFamily="18" charset="0"/>
              <a:buNone/>
            </a:pPr>
            <a:r>
              <a:rPr lang="sv-SE" sz="1200" dirty="0" smtClean="0">
                <a:solidFill>
                  <a:schemeClr val="accent6">
                    <a:lumMod val="75000"/>
                  </a:schemeClr>
                </a:solidFill>
                <a:latin typeface="Cambria" pitchFamily="18" charset="0"/>
              </a:rPr>
              <a:t>Bibliotek</a:t>
            </a:r>
          </a:p>
        </p:txBody>
      </p:sp>
      <p:sp>
        <p:nvSpPr>
          <p:cNvPr id="13" name="Rektangel 12"/>
          <p:cNvSpPr/>
          <p:nvPr/>
        </p:nvSpPr>
        <p:spPr bwMode="auto">
          <a:xfrm>
            <a:off x="6393160" y="3348608"/>
            <a:ext cx="1440160" cy="368424"/>
          </a:xfrm>
          <a:prstGeom prst="rect">
            <a:avLst/>
          </a:prstGeom>
          <a:gradFill rotWithShape="1">
            <a:gsLst>
              <a:gs pos="0">
                <a:srgbClr val="F6F6F6"/>
              </a:gs>
              <a:gs pos="100000">
                <a:srgbClr val="EAEAEA"/>
              </a:gs>
            </a:gsLst>
            <a:lin ang="5400000" scaled="1"/>
          </a:gradFill>
          <a:ln w="12700" algn="ctr">
            <a:solidFill>
              <a:schemeClr val="accent6"/>
            </a:solidFill>
            <a:miter lim="800000"/>
            <a:headEnd/>
            <a:tailEnd/>
          </a:ln>
          <a:effectLst>
            <a:outerShdw dist="25400" dir="5400000" algn="ctr" rotWithShape="0">
              <a:schemeClr val="tx2">
                <a:lumMod val="50000"/>
                <a:lumOff val="50000"/>
                <a:alpha val="50000"/>
              </a:schemeClr>
            </a:outerShdw>
          </a:effectLst>
        </p:spPr>
        <p:txBody>
          <a:bodyPr tIns="82800" rtlCol="0" anchor="ctr"/>
          <a:lstStyle/>
          <a:p>
            <a:pPr algn="ctr" eaLnBrk="1" hangingPunct="1">
              <a:spcBef>
                <a:spcPct val="20000"/>
              </a:spcBef>
              <a:spcAft>
                <a:spcPts val="300"/>
              </a:spcAft>
              <a:buFont typeface="Times" pitchFamily="18" charset="0"/>
              <a:buNone/>
            </a:pPr>
            <a:r>
              <a:rPr lang="sv-SE" sz="1200" dirty="0" smtClean="0">
                <a:solidFill>
                  <a:schemeClr val="accent6">
                    <a:lumMod val="75000"/>
                  </a:schemeClr>
                </a:solidFill>
                <a:latin typeface="Cambria" pitchFamily="18" charset="0"/>
              </a:rPr>
              <a:t>Kulturskolor</a:t>
            </a:r>
          </a:p>
        </p:txBody>
      </p:sp>
      <p:sp>
        <p:nvSpPr>
          <p:cNvPr id="14" name="Rektangel 13"/>
          <p:cNvSpPr/>
          <p:nvPr/>
        </p:nvSpPr>
        <p:spPr bwMode="auto">
          <a:xfrm>
            <a:off x="6393160" y="3852664"/>
            <a:ext cx="1440160" cy="368424"/>
          </a:xfrm>
          <a:prstGeom prst="rect">
            <a:avLst/>
          </a:prstGeom>
          <a:gradFill rotWithShape="1">
            <a:gsLst>
              <a:gs pos="0">
                <a:srgbClr val="F6F6F6"/>
              </a:gs>
              <a:gs pos="100000">
                <a:srgbClr val="EAEAEA"/>
              </a:gs>
            </a:gsLst>
            <a:lin ang="5400000" scaled="1"/>
          </a:gradFill>
          <a:ln w="12700" algn="ctr">
            <a:solidFill>
              <a:schemeClr val="accent6"/>
            </a:solidFill>
            <a:miter lim="800000"/>
            <a:headEnd/>
            <a:tailEnd/>
          </a:ln>
          <a:effectLst>
            <a:outerShdw dist="25400" dir="5400000" algn="ctr" rotWithShape="0">
              <a:schemeClr val="tx2">
                <a:lumMod val="50000"/>
                <a:lumOff val="50000"/>
                <a:alpha val="50000"/>
              </a:schemeClr>
            </a:outerShdw>
          </a:effectLst>
        </p:spPr>
        <p:txBody>
          <a:bodyPr tIns="82800" rtlCol="0" anchor="ctr"/>
          <a:lstStyle/>
          <a:p>
            <a:pPr algn="ctr" eaLnBrk="1" hangingPunct="1">
              <a:spcBef>
                <a:spcPct val="20000"/>
              </a:spcBef>
              <a:spcAft>
                <a:spcPts val="300"/>
              </a:spcAft>
              <a:buFont typeface="Times" pitchFamily="18" charset="0"/>
              <a:buNone/>
            </a:pPr>
            <a:r>
              <a:rPr lang="sv-SE" sz="1200" dirty="0" smtClean="0">
                <a:solidFill>
                  <a:schemeClr val="accent6">
                    <a:lumMod val="75000"/>
                  </a:schemeClr>
                </a:solidFill>
                <a:latin typeface="Cambria" pitchFamily="18" charset="0"/>
              </a:rPr>
              <a:t>Grundskolor</a:t>
            </a:r>
          </a:p>
        </p:txBody>
      </p:sp>
      <p:sp>
        <p:nvSpPr>
          <p:cNvPr id="15" name="Rektangel 14"/>
          <p:cNvSpPr/>
          <p:nvPr/>
        </p:nvSpPr>
        <p:spPr bwMode="auto">
          <a:xfrm>
            <a:off x="6393160" y="4356720"/>
            <a:ext cx="1440160" cy="368424"/>
          </a:xfrm>
          <a:prstGeom prst="rect">
            <a:avLst/>
          </a:prstGeom>
          <a:gradFill rotWithShape="1">
            <a:gsLst>
              <a:gs pos="0">
                <a:srgbClr val="F6F6F6"/>
              </a:gs>
              <a:gs pos="100000">
                <a:srgbClr val="EAEAEA"/>
              </a:gs>
            </a:gsLst>
            <a:lin ang="5400000" scaled="1"/>
          </a:gradFill>
          <a:ln w="12700" algn="ctr">
            <a:solidFill>
              <a:schemeClr val="accent6"/>
            </a:solidFill>
            <a:miter lim="800000"/>
            <a:headEnd/>
            <a:tailEnd/>
          </a:ln>
          <a:effectLst>
            <a:outerShdw dist="25400" dir="5400000" algn="ctr" rotWithShape="0">
              <a:schemeClr val="tx2">
                <a:lumMod val="50000"/>
                <a:lumOff val="50000"/>
                <a:alpha val="50000"/>
              </a:schemeClr>
            </a:outerShdw>
          </a:effectLst>
        </p:spPr>
        <p:txBody>
          <a:bodyPr tIns="82800" rtlCol="0" anchor="ctr"/>
          <a:lstStyle/>
          <a:p>
            <a:pPr algn="ctr" eaLnBrk="1" hangingPunct="1">
              <a:spcBef>
                <a:spcPct val="20000"/>
              </a:spcBef>
              <a:spcAft>
                <a:spcPts val="300"/>
              </a:spcAft>
              <a:buFont typeface="Times" pitchFamily="18" charset="0"/>
              <a:buNone/>
            </a:pPr>
            <a:r>
              <a:rPr lang="sv-SE" sz="1200" dirty="0" smtClean="0">
                <a:solidFill>
                  <a:schemeClr val="accent6">
                    <a:lumMod val="75000"/>
                  </a:schemeClr>
                </a:solidFill>
                <a:latin typeface="Cambria" pitchFamily="18" charset="0"/>
              </a:rPr>
              <a:t>Förskolor</a:t>
            </a:r>
          </a:p>
        </p:txBody>
      </p:sp>
      <p:sp>
        <p:nvSpPr>
          <p:cNvPr id="16" name="Rektangel 15"/>
          <p:cNvSpPr/>
          <p:nvPr/>
        </p:nvSpPr>
        <p:spPr bwMode="auto">
          <a:xfrm>
            <a:off x="6393160" y="4860776"/>
            <a:ext cx="1440160" cy="368424"/>
          </a:xfrm>
          <a:prstGeom prst="rect">
            <a:avLst/>
          </a:prstGeom>
          <a:gradFill rotWithShape="1">
            <a:gsLst>
              <a:gs pos="0">
                <a:srgbClr val="F6F6F6"/>
              </a:gs>
              <a:gs pos="100000">
                <a:srgbClr val="EAEAEA"/>
              </a:gs>
            </a:gsLst>
            <a:lin ang="5400000" scaled="1"/>
          </a:gradFill>
          <a:ln w="12700" algn="ctr">
            <a:solidFill>
              <a:schemeClr val="accent6"/>
            </a:solidFill>
            <a:miter lim="800000"/>
            <a:headEnd/>
            <a:tailEnd/>
          </a:ln>
          <a:effectLst>
            <a:outerShdw dist="25400" dir="5400000" algn="ctr" rotWithShape="0">
              <a:schemeClr val="tx2">
                <a:lumMod val="50000"/>
                <a:lumOff val="50000"/>
                <a:alpha val="50000"/>
              </a:schemeClr>
            </a:outerShdw>
          </a:effectLst>
        </p:spPr>
        <p:txBody>
          <a:bodyPr tIns="82800" rtlCol="0" anchor="ctr"/>
          <a:lstStyle/>
          <a:p>
            <a:pPr algn="ctr" eaLnBrk="1" hangingPunct="1">
              <a:spcBef>
                <a:spcPct val="20000"/>
              </a:spcBef>
              <a:spcAft>
                <a:spcPts val="300"/>
              </a:spcAft>
              <a:buFont typeface="Times" pitchFamily="18" charset="0"/>
              <a:buNone/>
            </a:pPr>
            <a:r>
              <a:rPr lang="sv-SE" sz="1200" dirty="0" smtClean="0">
                <a:solidFill>
                  <a:schemeClr val="accent6">
                    <a:lumMod val="75000"/>
                  </a:schemeClr>
                </a:solidFill>
                <a:latin typeface="Cambria" pitchFamily="18" charset="0"/>
              </a:rPr>
              <a:t>Äldreboenden</a:t>
            </a:r>
          </a:p>
        </p:txBody>
      </p:sp>
      <p:sp>
        <p:nvSpPr>
          <p:cNvPr id="17" name="Rektangel 16"/>
          <p:cNvSpPr/>
          <p:nvPr/>
        </p:nvSpPr>
        <p:spPr bwMode="auto">
          <a:xfrm>
            <a:off x="6393160" y="5364832"/>
            <a:ext cx="1440160" cy="368424"/>
          </a:xfrm>
          <a:prstGeom prst="rect">
            <a:avLst/>
          </a:prstGeom>
          <a:gradFill rotWithShape="1">
            <a:gsLst>
              <a:gs pos="0">
                <a:srgbClr val="F6F6F6"/>
              </a:gs>
              <a:gs pos="100000">
                <a:srgbClr val="EAEAEA"/>
              </a:gs>
            </a:gsLst>
            <a:lin ang="5400000" scaled="1"/>
          </a:gradFill>
          <a:ln w="12700" algn="ctr">
            <a:solidFill>
              <a:schemeClr val="accent6"/>
            </a:solidFill>
            <a:miter lim="800000"/>
            <a:headEnd/>
            <a:tailEnd/>
          </a:ln>
          <a:effectLst>
            <a:outerShdw dist="25400" dir="5400000" algn="ctr" rotWithShape="0">
              <a:schemeClr val="tx2">
                <a:lumMod val="50000"/>
                <a:lumOff val="50000"/>
                <a:alpha val="50000"/>
              </a:schemeClr>
            </a:outerShdw>
          </a:effectLst>
        </p:spPr>
        <p:txBody>
          <a:bodyPr tIns="82800" rtlCol="0" anchor="ctr"/>
          <a:lstStyle/>
          <a:p>
            <a:pPr algn="ctr" eaLnBrk="1" hangingPunct="1">
              <a:spcBef>
                <a:spcPct val="20000"/>
              </a:spcBef>
              <a:spcAft>
                <a:spcPts val="300"/>
              </a:spcAft>
              <a:buFont typeface="Times" pitchFamily="18" charset="0"/>
              <a:buNone/>
            </a:pPr>
            <a:r>
              <a:rPr lang="sv-SE" sz="1200" dirty="0" err="1" smtClean="0">
                <a:solidFill>
                  <a:schemeClr val="accent6">
                    <a:lumMod val="75000"/>
                  </a:schemeClr>
                </a:solidFill>
                <a:latin typeface="Cambria" pitchFamily="18" charset="0"/>
              </a:rPr>
              <a:t>Idrotts-anläggningar</a:t>
            </a:r>
            <a:endParaRPr lang="sv-SE" sz="1200" dirty="0" smtClean="0">
              <a:solidFill>
                <a:schemeClr val="accent6">
                  <a:lumMod val="75000"/>
                </a:schemeClr>
              </a:solidFill>
              <a:latin typeface="Cambria" pitchFamily="18" charset="0"/>
            </a:endParaRPr>
          </a:p>
        </p:txBody>
      </p:sp>
      <p:sp>
        <p:nvSpPr>
          <p:cNvPr id="21" name="Rektangel 20"/>
          <p:cNvSpPr/>
          <p:nvPr/>
        </p:nvSpPr>
        <p:spPr bwMode="auto">
          <a:xfrm>
            <a:off x="8049344" y="1692424"/>
            <a:ext cx="1440160" cy="1008112"/>
          </a:xfrm>
          <a:prstGeom prst="rect">
            <a:avLst/>
          </a:prstGeom>
          <a:gradFill rotWithShape="1">
            <a:gsLst>
              <a:gs pos="0">
                <a:srgbClr val="F6F6F6"/>
              </a:gs>
              <a:gs pos="100000">
                <a:srgbClr val="EAEAEA"/>
              </a:gs>
            </a:gsLst>
            <a:lin ang="5400000" scaled="1"/>
          </a:gradFill>
          <a:ln w="12700" algn="ctr">
            <a:solidFill>
              <a:schemeClr val="accent6"/>
            </a:solidFill>
            <a:miter lim="800000"/>
            <a:headEnd/>
            <a:tailEnd/>
          </a:ln>
          <a:effectLst>
            <a:outerShdw dist="25400" dir="5400000" algn="ctr" rotWithShape="0">
              <a:schemeClr val="tx2">
                <a:lumMod val="50000"/>
                <a:lumOff val="50000"/>
                <a:alpha val="50000"/>
              </a:schemeClr>
            </a:outerShdw>
          </a:effectLst>
        </p:spPr>
        <p:txBody>
          <a:bodyPr tIns="82800" rtlCol="0" anchor="ctr"/>
          <a:lstStyle/>
          <a:p>
            <a:pPr algn="ctr" eaLnBrk="1" hangingPunct="1">
              <a:spcBef>
                <a:spcPct val="20000"/>
              </a:spcBef>
              <a:spcAft>
                <a:spcPts val="300"/>
              </a:spcAft>
              <a:buFont typeface="Times" pitchFamily="18" charset="0"/>
              <a:buNone/>
            </a:pPr>
            <a:r>
              <a:rPr lang="sv-SE" sz="1500" dirty="0" smtClean="0">
                <a:solidFill>
                  <a:schemeClr val="accent6">
                    <a:lumMod val="75000"/>
                  </a:schemeClr>
                </a:solidFill>
                <a:latin typeface="Cambria" pitchFamily="18" charset="0"/>
              </a:rPr>
              <a:t>Förvaltningars enhetssidor</a:t>
            </a:r>
          </a:p>
        </p:txBody>
      </p:sp>
      <p:sp>
        <p:nvSpPr>
          <p:cNvPr id="22" name="Rektangel 21"/>
          <p:cNvSpPr/>
          <p:nvPr/>
        </p:nvSpPr>
        <p:spPr bwMode="auto">
          <a:xfrm>
            <a:off x="8049344" y="2844552"/>
            <a:ext cx="1440160" cy="368424"/>
          </a:xfrm>
          <a:prstGeom prst="rect">
            <a:avLst/>
          </a:prstGeom>
          <a:gradFill rotWithShape="1">
            <a:gsLst>
              <a:gs pos="0">
                <a:srgbClr val="F6F6F6"/>
              </a:gs>
              <a:gs pos="100000">
                <a:srgbClr val="EAEAEA"/>
              </a:gs>
            </a:gsLst>
            <a:lin ang="5400000" scaled="1"/>
          </a:gradFill>
          <a:ln w="12700" algn="ctr">
            <a:solidFill>
              <a:schemeClr val="accent6"/>
            </a:solidFill>
            <a:miter lim="800000"/>
            <a:headEnd/>
            <a:tailEnd/>
          </a:ln>
          <a:effectLst>
            <a:outerShdw dist="25400" dir="5400000" algn="ctr" rotWithShape="0">
              <a:schemeClr val="tx2">
                <a:lumMod val="50000"/>
                <a:lumOff val="50000"/>
                <a:alpha val="50000"/>
              </a:schemeClr>
            </a:outerShdw>
          </a:effectLst>
        </p:spPr>
        <p:txBody>
          <a:bodyPr tIns="82800" rtlCol="0" anchor="ctr"/>
          <a:lstStyle/>
          <a:p>
            <a:pPr algn="ctr" eaLnBrk="1" hangingPunct="1">
              <a:spcBef>
                <a:spcPct val="20000"/>
              </a:spcBef>
              <a:spcAft>
                <a:spcPts val="300"/>
              </a:spcAft>
              <a:buFont typeface="Times" pitchFamily="18" charset="0"/>
              <a:buNone/>
            </a:pPr>
            <a:r>
              <a:rPr lang="sv-SE" sz="1200" dirty="0" err="1" smtClean="0">
                <a:solidFill>
                  <a:schemeClr val="accent6">
                    <a:lumMod val="75000"/>
                  </a:schemeClr>
                </a:solidFill>
                <a:latin typeface="Cambria" pitchFamily="18" charset="0"/>
              </a:rPr>
              <a:t>Stadsdels-förvaltningar</a:t>
            </a:r>
            <a:endParaRPr lang="sv-SE" sz="1200" dirty="0" smtClean="0">
              <a:solidFill>
                <a:schemeClr val="accent6">
                  <a:lumMod val="75000"/>
                </a:schemeClr>
              </a:solidFill>
              <a:latin typeface="Cambria" pitchFamily="18" charset="0"/>
            </a:endParaRPr>
          </a:p>
        </p:txBody>
      </p:sp>
      <p:sp>
        <p:nvSpPr>
          <p:cNvPr id="23" name="Rektangel 22"/>
          <p:cNvSpPr/>
          <p:nvPr/>
        </p:nvSpPr>
        <p:spPr bwMode="auto">
          <a:xfrm>
            <a:off x="8049344" y="3348608"/>
            <a:ext cx="1440160" cy="368424"/>
          </a:xfrm>
          <a:prstGeom prst="rect">
            <a:avLst/>
          </a:prstGeom>
          <a:gradFill rotWithShape="1">
            <a:gsLst>
              <a:gs pos="0">
                <a:srgbClr val="F6F6F6"/>
              </a:gs>
              <a:gs pos="100000">
                <a:srgbClr val="EAEAEA"/>
              </a:gs>
            </a:gsLst>
            <a:lin ang="5400000" scaled="1"/>
          </a:gradFill>
          <a:ln w="12700" algn="ctr">
            <a:solidFill>
              <a:schemeClr val="accent6"/>
            </a:solidFill>
            <a:miter lim="800000"/>
            <a:headEnd/>
            <a:tailEnd/>
          </a:ln>
          <a:effectLst>
            <a:outerShdw dist="25400" dir="5400000" algn="ctr" rotWithShape="0">
              <a:schemeClr val="tx2">
                <a:lumMod val="50000"/>
                <a:lumOff val="50000"/>
                <a:alpha val="50000"/>
              </a:schemeClr>
            </a:outerShdw>
          </a:effectLst>
        </p:spPr>
        <p:txBody>
          <a:bodyPr tIns="82800" rtlCol="0" anchor="ctr"/>
          <a:lstStyle/>
          <a:p>
            <a:pPr algn="ctr" eaLnBrk="1" hangingPunct="1">
              <a:spcBef>
                <a:spcPct val="20000"/>
              </a:spcBef>
              <a:spcAft>
                <a:spcPts val="300"/>
              </a:spcAft>
              <a:buFont typeface="Times" pitchFamily="18" charset="0"/>
              <a:buNone/>
            </a:pPr>
            <a:r>
              <a:rPr lang="sv-SE" sz="1200" dirty="0" smtClean="0">
                <a:solidFill>
                  <a:schemeClr val="accent6">
                    <a:lumMod val="75000"/>
                  </a:schemeClr>
                </a:solidFill>
                <a:latin typeface="Cambria" pitchFamily="18" charset="0"/>
              </a:rPr>
              <a:t>Fackförvaltningar</a:t>
            </a:r>
          </a:p>
        </p:txBody>
      </p:sp>
      <p:sp>
        <p:nvSpPr>
          <p:cNvPr id="33" name="Platshållare för innehåll 1"/>
          <p:cNvSpPr txBox="1">
            <a:spLocks/>
          </p:cNvSpPr>
          <p:nvPr/>
        </p:nvSpPr>
        <p:spPr bwMode="auto">
          <a:xfrm>
            <a:off x="990600" y="1556792"/>
            <a:ext cx="3458344" cy="4005262"/>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28440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sv-SE" sz="2000" b="0" i="0" u="none" strike="noStrike" kern="0" cap="none" spc="0" normalizeH="0" baseline="0" noProof="0" dirty="0" smtClean="0">
                <a:ln>
                  <a:noFill/>
                </a:ln>
                <a:solidFill>
                  <a:schemeClr val="tx2"/>
                </a:solidFill>
                <a:effectLst/>
                <a:uLnTx/>
                <a:uFillTx/>
                <a:latin typeface="+mn-lt"/>
                <a:ea typeface="+mn-ea"/>
                <a:cs typeface="+mn-cs"/>
              </a:rPr>
              <a:t>Utifrån behovsinsamlingarna har vi tagit fram tre stycken varianter av sidor:</a:t>
            </a:r>
          </a:p>
          <a:p>
            <a:pPr marL="284400" marR="0" lvl="1" indent="-284400" algn="l" defTabSz="914400" rtl="0" eaLnBrk="1" fontAlgn="base" latinLnBrk="0" hangingPunct="1">
              <a:lnSpc>
                <a:spcPct val="100000"/>
              </a:lnSpc>
              <a:spcBef>
                <a:spcPct val="20000"/>
              </a:spcBef>
              <a:spcAft>
                <a:spcPct val="0"/>
              </a:spcAft>
              <a:buClrTx/>
              <a:buSzTx/>
              <a:buFont typeface="Times" pitchFamily="18" charset="0"/>
              <a:buChar char="•"/>
              <a:tabLst/>
              <a:defRPr/>
            </a:pPr>
            <a:r>
              <a:rPr kumimoji="0" lang="sv-SE" sz="2000" b="0" i="0" u="none" strike="dblStrike" kern="0" cap="none" spc="0" normalizeH="0" noProof="0" dirty="0" smtClean="0">
                <a:ln>
                  <a:noFill/>
                </a:ln>
                <a:solidFill>
                  <a:schemeClr val="tx2"/>
                </a:solidFill>
                <a:effectLst/>
                <a:uLnTx/>
                <a:uFillTx/>
                <a:latin typeface="+mn-lt"/>
              </a:rPr>
              <a:t>Enkla enhetssidor</a:t>
            </a:r>
          </a:p>
          <a:p>
            <a:pPr marL="284400" marR="0" lvl="1" indent="-284400" algn="l" defTabSz="914400" rtl="0" eaLnBrk="1" fontAlgn="base" latinLnBrk="0" hangingPunct="1">
              <a:lnSpc>
                <a:spcPct val="100000"/>
              </a:lnSpc>
              <a:spcBef>
                <a:spcPct val="20000"/>
              </a:spcBef>
              <a:spcAft>
                <a:spcPct val="0"/>
              </a:spcAft>
              <a:buClrTx/>
              <a:buSzTx/>
              <a:buFont typeface="Times" pitchFamily="18" charset="0"/>
              <a:buChar char="•"/>
              <a:tabLst/>
              <a:defRPr/>
            </a:pPr>
            <a:r>
              <a:rPr kumimoji="0" lang="sv-SE" sz="2000" b="0" i="0" u="none" strike="noStrike" kern="0" cap="none" spc="0" normalizeH="0" baseline="0" noProof="0" dirty="0" smtClean="0">
                <a:ln>
                  <a:noFill/>
                </a:ln>
                <a:solidFill>
                  <a:schemeClr val="tx2"/>
                </a:solidFill>
                <a:effectLst/>
                <a:uLnTx/>
                <a:uFillTx/>
                <a:latin typeface="+mn-lt"/>
              </a:rPr>
              <a:t>Avancerade enhetssidor</a:t>
            </a:r>
          </a:p>
          <a:p>
            <a:pPr marL="284400" marR="0" lvl="1" indent="-284400" algn="l" defTabSz="914400" rtl="0" eaLnBrk="1" fontAlgn="base" latinLnBrk="0" hangingPunct="1">
              <a:lnSpc>
                <a:spcPct val="100000"/>
              </a:lnSpc>
              <a:spcBef>
                <a:spcPct val="20000"/>
              </a:spcBef>
              <a:spcAft>
                <a:spcPct val="0"/>
              </a:spcAft>
              <a:buClrTx/>
              <a:buSzTx/>
              <a:buFont typeface="Times" pitchFamily="18" charset="0"/>
              <a:buChar char="•"/>
              <a:tabLst/>
              <a:defRPr/>
            </a:pPr>
            <a:r>
              <a:rPr kumimoji="0" lang="sv-SE" sz="2000" b="0" i="0" u="none" strike="noStrike" kern="0" cap="none" spc="0" normalizeH="0" baseline="0" noProof="0" dirty="0" smtClean="0">
                <a:ln>
                  <a:noFill/>
                </a:ln>
                <a:solidFill>
                  <a:schemeClr val="tx2"/>
                </a:solidFill>
                <a:effectLst/>
                <a:uLnTx/>
                <a:uFillTx/>
                <a:latin typeface="+mn-lt"/>
              </a:rPr>
              <a:t>Förvaltningars enhetssidor</a:t>
            </a:r>
          </a:p>
          <a:p>
            <a:pPr marL="284400" marR="0" lvl="1" indent="-284400" algn="l" defTabSz="914400" rtl="0" eaLnBrk="1" fontAlgn="base" latinLnBrk="0" hangingPunct="1">
              <a:lnSpc>
                <a:spcPct val="100000"/>
              </a:lnSpc>
              <a:spcBef>
                <a:spcPct val="20000"/>
              </a:spcBef>
              <a:spcAft>
                <a:spcPct val="0"/>
              </a:spcAft>
              <a:buClrTx/>
              <a:buSzTx/>
              <a:buFont typeface="Times" pitchFamily="18" charset="0"/>
              <a:buChar char="•"/>
              <a:tabLst/>
              <a:defRPr/>
            </a:pPr>
            <a:endParaRPr kumimoji="0" lang="sv-SE" sz="2000" b="0" i="0" u="none" strike="noStrike" kern="0" cap="none" spc="0" normalizeH="0" baseline="0" noProof="0" dirty="0" smtClean="0">
              <a:ln>
                <a:noFill/>
              </a:ln>
              <a:solidFill>
                <a:schemeClr val="tx2"/>
              </a:solidFill>
              <a:effectLst/>
              <a:uLnTx/>
              <a:uFillTx/>
              <a:latin typeface="+mn-lt"/>
            </a:endParaRPr>
          </a:p>
          <a:p>
            <a:pPr marL="0" marR="0" lvl="1" indent="-284400" algn="l" defTabSz="914400" rtl="0" eaLnBrk="1" fontAlgn="base" latinLnBrk="0" hangingPunct="1">
              <a:lnSpc>
                <a:spcPct val="100000"/>
              </a:lnSpc>
              <a:spcBef>
                <a:spcPct val="20000"/>
              </a:spcBef>
              <a:spcAft>
                <a:spcPct val="0"/>
              </a:spcAft>
              <a:buClrTx/>
              <a:buSzTx/>
              <a:buFont typeface="Times" pitchFamily="18" charset="0"/>
              <a:buNone/>
              <a:tabLst/>
              <a:defRPr/>
            </a:pPr>
            <a:r>
              <a:rPr kumimoji="0" lang="sv-SE" sz="2000" b="0" i="0" u="none" strike="noStrike" kern="0" cap="none" spc="0" normalizeH="0" baseline="0" noProof="0" dirty="0" smtClean="0">
                <a:ln>
                  <a:noFill/>
                </a:ln>
                <a:solidFill>
                  <a:schemeClr val="tx2"/>
                </a:solidFill>
                <a:effectLst/>
                <a:uLnTx/>
                <a:uFillTx/>
                <a:latin typeface="+mn-lt"/>
              </a:rPr>
              <a:t>För varje variant finns sedan olika mallpaket för olika typer av verksamheter.</a:t>
            </a:r>
          </a:p>
        </p:txBody>
      </p:sp>
      <p:sp>
        <p:nvSpPr>
          <p:cNvPr id="34" name="Platshållare för innehåll 1"/>
          <p:cNvSpPr txBox="1">
            <a:spLocks/>
          </p:cNvSpPr>
          <p:nvPr/>
        </p:nvSpPr>
        <p:spPr bwMode="auto">
          <a:xfrm>
            <a:off x="992560" y="1556792"/>
            <a:ext cx="3458344" cy="4005262"/>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28440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sv-SE" sz="2000" b="0" i="0" u="none" strike="noStrike" kern="0" cap="none" spc="0" normalizeH="0" baseline="0" noProof="0" dirty="0" smtClean="0">
                <a:ln>
                  <a:noFill/>
                </a:ln>
                <a:solidFill>
                  <a:schemeClr val="tx2"/>
                </a:solidFill>
                <a:effectLst/>
                <a:uLnTx/>
                <a:uFillTx/>
                <a:latin typeface="+mn-lt"/>
                <a:ea typeface="+mn-ea"/>
                <a:cs typeface="+mn-cs"/>
              </a:rPr>
              <a:t>Utifrån behovsinsamlingarna har vi tagit fram tre stycken varianter av sidor:</a:t>
            </a:r>
          </a:p>
          <a:p>
            <a:pPr marL="284400" marR="0" lvl="1" indent="-284400" algn="l" defTabSz="914400" rtl="0" eaLnBrk="1" fontAlgn="base" latinLnBrk="0" hangingPunct="1">
              <a:lnSpc>
                <a:spcPct val="100000"/>
              </a:lnSpc>
              <a:spcBef>
                <a:spcPct val="20000"/>
              </a:spcBef>
              <a:spcAft>
                <a:spcPct val="0"/>
              </a:spcAft>
              <a:buClrTx/>
              <a:buSzTx/>
              <a:buFont typeface="Times" pitchFamily="18" charset="0"/>
              <a:buChar char="•"/>
              <a:tabLst/>
              <a:defRPr/>
            </a:pPr>
            <a:r>
              <a:rPr kumimoji="0" lang="sv-SE" sz="2000" b="0" i="0" u="none" strike="dblStrike" kern="0" cap="none" spc="0" normalizeH="0" noProof="0" dirty="0" smtClean="0">
                <a:ln>
                  <a:noFill/>
                </a:ln>
                <a:solidFill>
                  <a:schemeClr val="tx2"/>
                </a:solidFill>
                <a:effectLst/>
                <a:uLnTx/>
                <a:uFillTx/>
                <a:latin typeface="+mn-lt"/>
              </a:rPr>
              <a:t>Enkla enhetssidor</a:t>
            </a:r>
          </a:p>
          <a:p>
            <a:pPr marL="284400" marR="0" lvl="1" indent="-284400" algn="l" defTabSz="914400" rtl="0" eaLnBrk="1" fontAlgn="base" latinLnBrk="0" hangingPunct="1">
              <a:lnSpc>
                <a:spcPct val="100000"/>
              </a:lnSpc>
              <a:spcBef>
                <a:spcPct val="20000"/>
              </a:spcBef>
              <a:spcAft>
                <a:spcPct val="0"/>
              </a:spcAft>
              <a:buClrTx/>
              <a:buSzTx/>
              <a:buFont typeface="Times" pitchFamily="18" charset="0"/>
              <a:buChar char="•"/>
              <a:tabLst/>
              <a:defRPr/>
            </a:pPr>
            <a:r>
              <a:rPr kumimoji="0" lang="sv-SE" sz="2000" b="0" i="0" u="none" strike="noStrike" kern="0" cap="none" spc="0" normalizeH="0" baseline="0" noProof="0" dirty="0" smtClean="0">
                <a:ln>
                  <a:noFill/>
                </a:ln>
                <a:solidFill>
                  <a:schemeClr val="tx2"/>
                </a:solidFill>
                <a:effectLst/>
                <a:uLnTx/>
                <a:uFillTx/>
                <a:latin typeface="+mn-lt"/>
              </a:rPr>
              <a:t>Avancerade enhetssidor</a:t>
            </a:r>
          </a:p>
          <a:p>
            <a:pPr marL="284400" marR="0" lvl="1" indent="-284400" algn="l" defTabSz="914400" rtl="0" eaLnBrk="1" fontAlgn="base" latinLnBrk="0" hangingPunct="1">
              <a:lnSpc>
                <a:spcPct val="100000"/>
              </a:lnSpc>
              <a:spcBef>
                <a:spcPct val="20000"/>
              </a:spcBef>
              <a:spcAft>
                <a:spcPct val="0"/>
              </a:spcAft>
              <a:buClrTx/>
              <a:buSzTx/>
              <a:buFont typeface="Times" pitchFamily="18" charset="0"/>
              <a:buChar char="•"/>
              <a:tabLst/>
              <a:defRPr/>
            </a:pPr>
            <a:r>
              <a:rPr kumimoji="0" lang="sv-SE" sz="2000" b="0" i="0" u="none" strike="noStrike" kern="0" cap="none" spc="0" normalizeH="0" baseline="0" noProof="0" dirty="0" smtClean="0">
                <a:ln>
                  <a:noFill/>
                </a:ln>
                <a:solidFill>
                  <a:schemeClr val="bg1">
                    <a:lumMod val="50000"/>
                  </a:schemeClr>
                </a:solidFill>
                <a:effectLst/>
                <a:uLnTx/>
                <a:uFillTx/>
                <a:latin typeface="+mn-lt"/>
              </a:rPr>
              <a:t>Förvaltningars enhetssidor</a:t>
            </a:r>
          </a:p>
          <a:p>
            <a:pPr marL="284400" marR="0" lvl="1" indent="-284400" algn="l" defTabSz="914400" rtl="0" eaLnBrk="1" fontAlgn="base" latinLnBrk="0" hangingPunct="1">
              <a:lnSpc>
                <a:spcPct val="100000"/>
              </a:lnSpc>
              <a:spcBef>
                <a:spcPct val="20000"/>
              </a:spcBef>
              <a:spcAft>
                <a:spcPct val="0"/>
              </a:spcAft>
              <a:buClrTx/>
              <a:buSzTx/>
              <a:buFont typeface="Times" pitchFamily="18" charset="0"/>
              <a:buChar char="•"/>
              <a:tabLst/>
              <a:defRPr/>
            </a:pPr>
            <a:endParaRPr kumimoji="0" lang="sv-SE" sz="2000" b="0" i="0" u="none" strike="noStrike" kern="0" cap="none" spc="0" normalizeH="0" baseline="0" noProof="0" dirty="0" smtClean="0">
              <a:ln>
                <a:noFill/>
              </a:ln>
              <a:solidFill>
                <a:schemeClr val="tx2"/>
              </a:solidFill>
              <a:effectLst/>
              <a:uLnTx/>
              <a:uFillTx/>
              <a:latin typeface="+mn-lt"/>
            </a:endParaRPr>
          </a:p>
          <a:p>
            <a:pPr marL="0" marR="0" lvl="1" indent="-284400" algn="l" defTabSz="914400" rtl="0" eaLnBrk="1" fontAlgn="base" latinLnBrk="0" hangingPunct="1">
              <a:lnSpc>
                <a:spcPct val="100000"/>
              </a:lnSpc>
              <a:spcBef>
                <a:spcPct val="20000"/>
              </a:spcBef>
              <a:spcAft>
                <a:spcPct val="0"/>
              </a:spcAft>
              <a:buClrTx/>
              <a:buSzTx/>
              <a:buFont typeface="Times" pitchFamily="18" charset="0"/>
              <a:buNone/>
              <a:tabLst/>
              <a:defRPr/>
            </a:pPr>
            <a:r>
              <a:rPr kumimoji="0" lang="sv-SE" sz="2000" b="0" i="0" u="none" strike="noStrike" kern="0" cap="none" spc="0" normalizeH="0" baseline="0" noProof="0" dirty="0" smtClean="0">
                <a:ln>
                  <a:noFill/>
                </a:ln>
                <a:solidFill>
                  <a:schemeClr val="tx2"/>
                </a:solidFill>
                <a:effectLst/>
                <a:uLnTx/>
                <a:uFillTx/>
                <a:latin typeface="+mn-lt"/>
              </a:rPr>
              <a:t>För varje variant finns sedan olika mallpaket för olika typer av verksamheter.</a:t>
            </a:r>
          </a:p>
        </p:txBody>
      </p:sp>
      <p:sp>
        <p:nvSpPr>
          <p:cNvPr id="35" name="Rektangel med rundade hörn 34"/>
          <p:cNvSpPr/>
          <p:nvPr/>
        </p:nvSpPr>
        <p:spPr bwMode="auto">
          <a:xfrm>
            <a:off x="200472" y="3789040"/>
            <a:ext cx="4392488" cy="2808312"/>
          </a:xfrm>
          <a:prstGeom prst="roundRect">
            <a:avLst>
              <a:gd name="adj" fmla="val 3100"/>
            </a:avLst>
          </a:prstGeom>
          <a:solidFill>
            <a:schemeClr val="accent6"/>
          </a:solidFill>
          <a:ln w="19050" cap="flat" cmpd="sng" algn="ctr">
            <a:solidFill>
              <a:schemeClr val="accent6">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smtClean="0">
                <a:ln>
                  <a:noFill/>
                </a:ln>
                <a:solidFill>
                  <a:schemeClr val="bg1"/>
                </a:solidFill>
                <a:effectLst/>
                <a:latin typeface="Calibri" pitchFamily="34" charset="0"/>
              </a:rPr>
              <a:t>Enkla enhetssidor försvinner</a:t>
            </a:r>
            <a:r>
              <a:rPr kumimoji="0" lang="sv-SE" sz="2000" b="0" i="0" u="none" strike="noStrike" cap="none" normalizeH="0" dirty="0" smtClean="0">
                <a:ln>
                  <a:noFill/>
                </a:ln>
                <a:solidFill>
                  <a:schemeClr val="bg1"/>
                </a:solidFill>
                <a:effectLst/>
                <a:latin typeface="Calibri" pitchFamily="34" charset="0"/>
              </a:rPr>
              <a:t> eftersom:</a:t>
            </a:r>
          </a:p>
          <a:p>
            <a:pPr marL="180000" indent="-180000">
              <a:buFont typeface="Arial" pitchFamily="34" charset="0"/>
              <a:buChar char="•"/>
            </a:pPr>
            <a:r>
              <a:rPr lang="sv-SE" sz="1800" dirty="0" smtClean="0">
                <a:solidFill>
                  <a:schemeClr val="bg1"/>
                </a:solidFill>
              </a:rPr>
              <a:t>Användningstester visade svårigheter i att navigera.</a:t>
            </a:r>
          </a:p>
          <a:p>
            <a:pPr marL="180000" indent="-180000">
              <a:buFont typeface="Arial" pitchFamily="34" charset="0"/>
              <a:buChar char="•"/>
            </a:pPr>
            <a:r>
              <a:rPr lang="sv-SE" sz="1800" dirty="0" smtClean="0">
                <a:solidFill>
                  <a:schemeClr val="bg1"/>
                </a:solidFill>
              </a:rPr>
              <a:t>Verksamheterna hade behov av undersidor, vilket enkla enhetssidor inte medgav.</a:t>
            </a:r>
          </a:p>
          <a:p>
            <a:pPr marL="180000" indent="-180000">
              <a:buFont typeface="Arial" pitchFamily="34" charset="0"/>
              <a:buChar char="•"/>
            </a:pPr>
            <a:r>
              <a:rPr lang="sv-SE" sz="1800" dirty="0" smtClean="0">
                <a:solidFill>
                  <a:schemeClr val="bg1"/>
                </a:solidFill>
              </a:rPr>
              <a:t>Onödigt dyrt och krångligt för oss som jobbar centralt att förvalta två tekniska lösningar.</a:t>
            </a:r>
            <a:endParaRPr kumimoji="0" lang="sv-SE" sz="1800" b="0" i="0" u="none" strike="noStrike" cap="none" normalizeH="0" baseline="0" dirty="0" smtClean="0">
              <a:ln>
                <a:noFill/>
              </a:ln>
              <a:solidFill>
                <a:schemeClr val="bg1"/>
              </a:solidFill>
              <a:effectLst/>
              <a:latin typeface="Calibri" pitchFamily="34" charset="0"/>
            </a:endParaRPr>
          </a:p>
        </p:txBody>
      </p:sp>
      <p:sp>
        <p:nvSpPr>
          <p:cNvPr id="36" name="Rektangel med rundade hörn 35"/>
          <p:cNvSpPr/>
          <p:nvPr/>
        </p:nvSpPr>
        <p:spPr bwMode="auto">
          <a:xfrm>
            <a:off x="200472" y="3789040"/>
            <a:ext cx="4392488" cy="2808312"/>
          </a:xfrm>
          <a:prstGeom prst="roundRect">
            <a:avLst>
              <a:gd name="adj" fmla="val 3100"/>
            </a:avLst>
          </a:prstGeom>
          <a:solidFill>
            <a:schemeClr val="accent6"/>
          </a:solidFill>
          <a:ln w="19050" cap="flat" cmpd="sng" algn="ctr">
            <a:solidFill>
              <a:schemeClr val="accent6">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smtClean="0">
                <a:ln>
                  <a:noFill/>
                </a:ln>
                <a:solidFill>
                  <a:schemeClr val="bg1"/>
                </a:solidFill>
                <a:effectLst/>
                <a:latin typeface="Calibri" pitchFamily="34" charset="0"/>
              </a:rPr>
              <a:t>Förvaltningarnas enhetssidor</a:t>
            </a:r>
            <a:r>
              <a:rPr kumimoji="0" lang="sv-SE" sz="2000" b="0" i="0" u="none" strike="noStrike" cap="none" normalizeH="0" dirty="0" smtClean="0">
                <a:ln>
                  <a:noFill/>
                </a:ln>
                <a:solidFill>
                  <a:schemeClr val="bg1"/>
                </a:solidFill>
                <a:effectLst/>
                <a:latin typeface="Calibri" pitchFamily="34" charset="0"/>
              </a:rPr>
              <a:t> skjuts fram eftersom:</a:t>
            </a:r>
          </a:p>
          <a:p>
            <a:pPr marL="180000" indent="-180000">
              <a:buFont typeface="Arial" pitchFamily="34" charset="0"/>
              <a:buChar char="•"/>
            </a:pPr>
            <a:r>
              <a:rPr lang="sv-SE" sz="1800" dirty="0" smtClean="0">
                <a:solidFill>
                  <a:schemeClr val="bg1"/>
                </a:solidFill>
              </a:rPr>
              <a:t>Det blir för stort jobb att parallellt jobba med både de vanliga enhetssidorna och förvaltningarnas.</a:t>
            </a:r>
          </a:p>
          <a:p>
            <a:pPr marL="180000" indent="-180000">
              <a:buFont typeface="Arial" pitchFamily="34" charset="0"/>
              <a:buChar char="•"/>
            </a:pPr>
            <a:r>
              <a:rPr lang="sv-SE" sz="1800" dirty="0" smtClean="0">
                <a:solidFill>
                  <a:schemeClr val="bg1"/>
                </a:solidFill>
              </a:rPr>
              <a:t>Vi förhoppningsvis ska göra om goteborg.se 2015 och därför ser vinster med att synka förvaltningarnas enhetssidor med det projektet istället.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bg/>
                                          </p:spTgt>
                                        </p:tgtEl>
                                        <p:attrNameLst>
                                          <p:attrName>style.visibility</p:attrName>
                                        </p:attrNameLst>
                                      </p:cBhvr>
                                      <p:to>
                                        <p:strVal val="visible"/>
                                      </p:to>
                                    </p:set>
                                    <p:animEffect transition="in" filter="fade">
                                      <p:cBhvr>
                                        <p:cTn id="7" dur="500"/>
                                        <p:tgtEl>
                                          <p:spTgt spid="3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
                                            <p:txEl>
                                              <p:pRg st="0" end="0"/>
                                            </p:txEl>
                                          </p:spTgt>
                                        </p:tgtEl>
                                        <p:attrNameLst>
                                          <p:attrName>style.visibility</p:attrName>
                                        </p:attrNameLst>
                                      </p:cBhvr>
                                      <p:to>
                                        <p:strVal val="visible"/>
                                      </p:to>
                                    </p:set>
                                    <p:animEffect transition="in" filter="fade">
                                      <p:cBhvr>
                                        <p:cTn id="10" dur="500"/>
                                        <p:tgtEl>
                                          <p:spTgt spid="3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3">
                                            <p:txEl>
                                              <p:pRg st="1" end="1"/>
                                            </p:txEl>
                                          </p:spTgt>
                                        </p:tgtEl>
                                        <p:attrNameLst>
                                          <p:attrName>style.visibility</p:attrName>
                                        </p:attrNameLst>
                                      </p:cBhvr>
                                      <p:to>
                                        <p:strVal val="visible"/>
                                      </p:to>
                                    </p:set>
                                    <p:animEffect transition="in" filter="fade">
                                      <p:cBhvr>
                                        <p:cTn id="13" dur="500"/>
                                        <p:tgtEl>
                                          <p:spTgt spid="3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3">
                                            <p:txEl>
                                              <p:pRg st="2" end="2"/>
                                            </p:txEl>
                                          </p:spTgt>
                                        </p:tgtEl>
                                        <p:attrNameLst>
                                          <p:attrName>style.visibility</p:attrName>
                                        </p:attrNameLst>
                                      </p:cBhvr>
                                      <p:to>
                                        <p:strVal val="visible"/>
                                      </p:to>
                                    </p:set>
                                    <p:animEffect transition="in" filter="fade">
                                      <p:cBhvr>
                                        <p:cTn id="16" dur="500"/>
                                        <p:tgtEl>
                                          <p:spTgt spid="3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3">
                                            <p:txEl>
                                              <p:pRg st="3" end="3"/>
                                            </p:txEl>
                                          </p:spTgt>
                                        </p:tgtEl>
                                        <p:attrNameLst>
                                          <p:attrName>style.visibility</p:attrName>
                                        </p:attrNameLst>
                                      </p:cBhvr>
                                      <p:to>
                                        <p:strVal val="visible"/>
                                      </p:to>
                                    </p:set>
                                    <p:animEffect transition="in" filter="fade">
                                      <p:cBhvr>
                                        <p:cTn id="19" dur="500"/>
                                        <p:tgtEl>
                                          <p:spTgt spid="3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3">
                                            <p:txEl>
                                              <p:pRg st="5" end="5"/>
                                            </p:txEl>
                                          </p:spTgt>
                                        </p:tgtEl>
                                        <p:attrNameLst>
                                          <p:attrName>style.visibility</p:attrName>
                                        </p:attrNameLst>
                                      </p:cBhvr>
                                      <p:to>
                                        <p:strVal val="visible"/>
                                      </p:to>
                                    </p:set>
                                    <p:animEffect transition="in" filter="fade">
                                      <p:cBhvr>
                                        <p:cTn id="22" dur="500"/>
                                        <p:tgtEl>
                                          <p:spTgt spid="33">
                                            <p:txEl>
                                              <p:pRg st="5" end="5"/>
                                            </p:txEl>
                                          </p:spTgt>
                                        </p:tgtEl>
                                      </p:cBhvr>
                                    </p:animEffect>
                                  </p:childTnLst>
                                </p:cTn>
                              </p:par>
                              <p:par>
                                <p:cTn id="23" presetID="1" presetClass="emph" presetSubtype="2" fill="hold" nodeType="withEffect">
                                  <p:stCondLst>
                                    <p:cond delay="0"/>
                                  </p:stCondLst>
                                  <p:childTnLst>
                                    <p:animClr clrSpc="rgb">
                                      <p:cBhvr>
                                        <p:cTn id="24" dur="500" fill="hold"/>
                                        <p:tgtEl>
                                          <p:spTgt spid="5"/>
                                        </p:tgtEl>
                                        <p:attrNameLst>
                                          <p:attrName>fillcolor</p:attrName>
                                        </p:attrNameLst>
                                      </p:cBhvr>
                                      <p:to>
                                        <a:schemeClr val="accent2"/>
                                      </p:to>
                                    </p:animClr>
                                    <p:set>
                                      <p:cBhvr>
                                        <p:cTn id="25" dur="500" fill="hold"/>
                                        <p:tgtEl>
                                          <p:spTgt spid="5"/>
                                        </p:tgtEl>
                                        <p:attrNameLst>
                                          <p:attrName>fill.type</p:attrName>
                                        </p:attrNameLst>
                                      </p:cBhvr>
                                      <p:to>
                                        <p:strVal val="solid"/>
                                      </p:to>
                                    </p:set>
                                    <p:set>
                                      <p:cBhvr>
                                        <p:cTn id="26" dur="500" fill="hold"/>
                                        <p:tgtEl>
                                          <p:spTgt spid="5"/>
                                        </p:tgtEl>
                                        <p:attrNameLst>
                                          <p:attrName>fill.on</p:attrName>
                                        </p:attrNameLst>
                                      </p:cBhvr>
                                      <p:to>
                                        <p:strVal val="true"/>
                                      </p:to>
                                    </p:set>
                                  </p:childTnLst>
                                </p:cTn>
                              </p:par>
                              <p:par>
                                <p:cTn id="27" presetID="1" presetClass="emph" presetSubtype="2" fill="hold" nodeType="withEffect">
                                  <p:stCondLst>
                                    <p:cond delay="0"/>
                                  </p:stCondLst>
                                  <p:childTnLst>
                                    <p:animClr clrSpc="rgb">
                                      <p:cBhvr>
                                        <p:cTn id="28" dur="500" fill="hold"/>
                                        <p:tgtEl>
                                          <p:spTgt spid="9"/>
                                        </p:tgtEl>
                                        <p:attrNameLst>
                                          <p:attrName>fillcolor</p:attrName>
                                        </p:attrNameLst>
                                      </p:cBhvr>
                                      <p:to>
                                        <a:schemeClr val="accent2"/>
                                      </p:to>
                                    </p:animClr>
                                    <p:set>
                                      <p:cBhvr>
                                        <p:cTn id="29" dur="500" fill="hold"/>
                                        <p:tgtEl>
                                          <p:spTgt spid="9"/>
                                        </p:tgtEl>
                                        <p:attrNameLst>
                                          <p:attrName>fill.type</p:attrName>
                                        </p:attrNameLst>
                                      </p:cBhvr>
                                      <p:to>
                                        <p:strVal val="solid"/>
                                      </p:to>
                                    </p:set>
                                    <p:set>
                                      <p:cBhvr>
                                        <p:cTn id="30" dur="500" fill="hold"/>
                                        <p:tgtEl>
                                          <p:spTgt spid="9"/>
                                        </p:tgtEl>
                                        <p:attrNameLst>
                                          <p:attrName>fill.on</p:attrName>
                                        </p:attrNameLst>
                                      </p:cBhvr>
                                      <p:to>
                                        <p:strVal val="true"/>
                                      </p:to>
                                    </p:set>
                                  </p:childTnLst>
                                </p:cTn>
                              </p:par>
                              <p:par>
                                <p:cTn id="31" presetID="1" presetClass="emph" presetSubtype="2" fill="hold" nodeType="withEffect">
                                  <p:stCondLst>
                                    <p:cond delay="0"/>
                                  </p:stCondLst>
                                  <p:childTnLst>
                                    <p:animClr clrSpc="rgb">
                                      <p:cBhvr>
                                        <p:cTn id="32" dur="500" fill="hold"/>
                                        <p:tgtEl>
                                          <p:spTgt spid="10"/>
                                        </p:tgtEl>
                                        <p:attrNameLst>
                                          <p:attrName>fillcolor</p:attrName>
                                        </p:attrNameLst>
                                      </p:cBhvr>
                                      <p:to>
                                        <a:schemeClr val="accent2"/>
                                      </p:to>
                                    </p:animClr>
                                    <p:set>
                                      <p:cBhvr>
                                        <p:cTn id="33" dur="500" fill="hold"/>
                                        <p:tgtEl>
                                          <p:spTgt spid="10"/>
                                        </p:tgtEl>
                                        <p:attrNameLst>
                                          <p:attrName>fill.type</p:attrName>
                                        </p:attrNameLst>
                                      </p:cBhvr>
                                      <p:to>
                                        <p:strVal val="solid"/>
                                      </p:to>
                                    </p:set>
                                    <p:set>
                                      <p:cBhvr>
                                        <p:cTn id="34" dur="500" fill="hold"/>
                                        <p:tgtEl>
                                          <p:spTgt spid="10"/>
                                        </p:tgtEl>
                                        <p:attrNameLst>
                                          <p:attrName>fill.on</p:attrName>
                                        </p:attrNameLst>
                                      </p:cBhvr>
                                      <p:to>
                                        <p:strVal val="true"/>
                                      </p:to>
                                    </p:set>
                                  </p:childTnLst>
                                </p:cTn>
                              </p:par>
                              <p:par>
                                <p:cTn id="35" presetID="1" presetClass="emph" presetSubtype="2" fill="hold" nodeType="withEffect">
                                  <p:stCondLst>
                                    <p:cond delay="0"/>
                                  </p:stCondLst>
                                  <p:childTnLst>
                                    <p:animClr clrSpc="rgb">
                                      <p:cBhvr>
                                        <p:cTn id="36" dur="500" fill="hold"/>
                                        <p:tgtEl>
                                          <p:spTgt spid="11"/>
                                        </p:tgtEl>
                                        <p:attrNameLst>
                                          <p:attrName>fillcolor</p:attrName>
                                        </p:attrNameLst>
                                      </p:cBhvr>
                                      <p:to>
                                        <a:schemeClr val="accent2"/>
                                      </p:to>
                                    </p:animClr>
                                    <p:set>
                                      <p:cBhvr>
                                        <p:cTn id="37" dur="500" fill="hold"/>
                                        <p:tgtEl>
                                          <p:spTgt spid="11"/>
                                        </p:tgtEl>
                                        <p:attrNameLst>
                                          <p:attrName>fill.type</p:attrName>
                                        </p:attrNameLst>
                                      </p:cBhvr>
                                      <p:to>
                                        <p:strVal val="solid"/>
                                      </p:to>
                                    </p:set>
                                    <p:set>
                                      <p:cBhvr>
                                        <p:cTn id="38" dur="500" fill="hold"/>
                                        <p:tgtEl>
                                          <p:spTgt spid="11"/>
                                        </p:tgtEl>
                                        <p:attrNameLst>
                                          <p:attrName>fill.on</p:attrName>
                                        </p:attrNameLst>
                                      </p:cBhvr>
                                      <p:to>
                                        <p:strVal val="true"/>
                                      </p:to>
                                    </p:set>
                                  </p:childTnLst>
                                </p:cTn>
                              </p:par>
                              <p:par>
                                <p:cTn id="39" presetID="3" presetClass="emph" presetSubtype="2" fill="hold" grpId="0" nodeType="withEffect">
                                  <p:stCondLst>
                                    <p:cond delay="0"/>
                                  </p:stCondLst>
                                  <p:childTnLst>
                                    <p:animClr clrSpc="rgb">
                                      <p:cBhvr override="childStyle">
                                        <p:cTn id="40" dur="500" fill="hold"/>
                                        <p:tgtEl>
                                          <p:spTgt spid="5"/>
                                        </p:tgtEl>
                                        <p:attrNameLst>
                                          <p:attrName>style.color</p:attrName>
                                        </p:attrNameLst>
                                      </p:cBhvr>
                                      <p:to>
                                        <a:srgbClr val="969696"/>
                                      </p:to>
                                    </p:animClr>
                                  </p:childTnLst>
                                </p:cTn>
                              </p:par>
                              <p:par>
                                <p:cTn id="41" presetID="3" presetClass="emph" presetSubtype="2" fill="hold" grpId="0" nodeType="withEffect">
                                  <p:stCondLst>
                                    <p:cond delay="0"/>
                                  </p:stCondLst>
                                  <p:childTnLst>
                                    <p:animClr clrSpc="rgb">
                                      <p:cBhvr override="childStyle">
                                        <p:cTn id="42" dur="500" fill="hold"/>
                                        <p:tgtEl>
                                          <p:spTgt spid="9"/>
                                        </p:tgtEl>
                                        <p:attrNameLst>
                                          <p:attrName>style.color</p:attrName>
                                        </p:attrNameLst>
                                      </p:cBhvr>
                                      <p:to>
                                        <a:srgbClr val="969696"/>
                                      </p:to>
                                    </p:animClr>
                                  </p:childTnLst>
                                </p:cTn>
                              </p:par>
                              <p:par>
                                <p:cTn id="43" presetID="3" presetClass="emph" presetSubtype="2" fill="hold" grpId="0" nodeType="withEffect">
                                  <p:stCondLst>
                                    <p:cond delay="0"/>
                                  </p:stCondLst>
                                  <p:childTnLst>
                                    <p:animClr clrSpc="rgb">
                                      <p:cBhvr override="childStyle">
                                        <p:cTn id="44" dur="500" fill="hold"/>
                                        <p:tgtEl>
                                          <p:spTgt spid="10"/>
                                        </p:tgtEl>
                                        <p:attrNameLst>
                                          <p:attrName>style.color</p:attrName>
                                        </p:attrNameLst>
                                      </p:cBhvr>
                                      <p:to>
                                        <a:srgbClr val="969696"/>
                                      </p:to>
                                    </p:animClr>
                                  </p:childTnLst>
                                </p:cTn>
                              </p:par>
                              <p:par>
                                <p:cTn id="45" presetID="3" presetClass="emph" presetSubtype="2" fill="hold" grpId="0" nodeType="withEffect">
                                  <p:stCondLst>
                                    <p:cond delay="0"/>
                                  </p:stCondLst>
                                  <p:childTnLst>
                                    <p:animClr clrSpc="rgb">
                                      <p:cBhvr override="childStyle">
                                        <p:cTn id="46" dur="500" fill="hold"/>
                                        <p:tgtEl>
                                          <p:spTgt spid="11"/>
                                        </p:tgtEl>
                                        <p:attrNameLst>
                                          <p:attrName>style.color</p:attrName>
                                        </p:attrNameLst>
                                      </p:cBhvr>
                                      <p:to>
                                        <a:srgbClr val="969696"/>
                                      </p:to>
                                    </p:animClr>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35"/>
                                        </p:tgtEl>
                                        <p:attrNameLst>
                                          <p:attrName>style.visibility</p:attrName>
                                        </p:attrNameLst>
                                      </p:cBhvr>
                                      <p:to>
                                        <p:strVal val="hidden"/>
                                      </p:to>
                                    </p:set>
                                  </p:childTnLst>
                                </p:cTn>
                              </p:par>
                              <p:par>
                                <p:cTn id="55" presetID="3" presetClass="emph" presetSubtype="2" fill="hold" grpId="0" nodeType="withEffect">
                                  <p:stCondLst>
                                    <p:cond delay="0"/>
                                  </p:stCondLst>
                                  <p:childTnLst>
                                    <p:animClr clrSpc="rgb">
                                      <p:cBhvr override="childStyle">
                                        <p:cTn id="56" dur="500" fill="hold"/>
                                        <p:tgtEl>
                                          <p:spTgt spid="21"/>
                                        </p:tgtEl>
                                        <p:attrNameLst>
                                          <p:attrName>style.color</p:attrName>
                                        </p:attrNameLst>
                                      </p:cBhvr>
                                      <p:to>
                                        <a:srgbClr val="B2B2B2"/>
                                      </p:to>
                                    </p:animClr>
                                  </p:childTnLst>
                                </p:cTn>
                              </p:par>
                              <p:par>
                                <p:cTn id="57" presetID="3" presetClass="emph" presetSubtype="2" fill="hold" grpId="0" nodeType="withEffect">
                                  <p:stCondLst>
                                    <p:cond delay="0"/>
                                  </p:stCondLst>
                                  <p:childTnLst>
                                    <p:animClr clrSpc="rgb">
                                      <p:cBhvr override="childStyle">
                                        <p:cTn id="58" dur="500" fill="hold"/>
                                        <p:tgtEl>
                                          <p:spTgt spid="22"/>
                                        </p:tgtEl>
                                        <p:attrNameLst>
                                          <p:attrName>style.color</p:attrName>
                                        </p:attrNameLst>
                                      </p:cBhvr>
                                      <p:to>
                                        <a:srgbClr val="B2B2B2"/>
                                      </p:to>
                                    </p:animClr>
                                  </p:childTnLst>
                                </p:cTn>
                              </p:par>
                              <p:par>
                                <p:cTn id="59" presetID="3" presetClass="emph" presetSubtype="2" fill="hold" grpId="0" nodeType="withEffect">
                                  <p:stCondLst>
                                    <p:cond delay="0"/>
                                  </p:stCondLst>
                                  <p:childTnLst>
                                    <p:animClr clrSpc="rgb">
                                      <p:cBhvr override="childStyle">
                                        <p:cTn id="60" dur="500" fill="hold"/>
                                        <p:tgtEl>
                                          <p:spTgt spid="23"/>
                                        </p:tgtEl>
                                        <p:attrNameLst>
                                          <p:attrName>style.color</p:attrName>
                                        </p:attrNameLst>
                                      </p:cBhvr>
                                      <p:to>
                                        <a:srgbClr val="B2B2B2"/>
                                      </p:to>
                                    </p:animClr>
                                  </p:childTnLst>
                                </p:cTn>
                              </p:par>
                              <p:par>
                                <p:cTn id="61" presetID="7" presetClass="emph" presetSubtype="2" fill="hold" nodeType="withEffect">
                                  <p:stCondLst>
                                    <p:cond delay="0"/>
                                  </p:stCondLst>
                                  <p:childTnLst>
                                    <p:animClr clrSpc="rgb">
                                      <p:cBhvr>
                                        <p:cTn id="62" dur="500" fill="hold"/>
                                        <p:tgtEl>
                                          <p:spTgt spid="21"/>
                                        </p:tgtEl>
                                        <p:attrNameLst>
                                          <p:attrName>stroke.color</p:attrName>
                                        </p:attrNameLst>
                                      </p:cBhvr>
                                      <p:to>
                                        <a:srgbClr val="DDDDDD"/>
                                      </p:to>
                                    </p:animClr>
                                    <p:set>
                                      <p:cBhvr>
                                        <p:cTn id="63" dur="500" fill="hold"/>
                                        <p:tgtEl>
                                          <p:spTgt spid="21"/>
                                        </p:tgtEl>
                                        <p:attrNameLst>
                                          <p:attrName>stroke.on</p:attrName>
                                        </p:attrNameLst>
                                      </p:cBhvr>
                                      <p:to>
                                        <p:strVal val="true"/>
                                      </p:to>
                                    </p:set>
                                  </p:childTnLst>
                                </p:cTn>
                              </p:par>
                              <p:par>
                                <p:cTn id="64" presetID="7" presetClass="emph" presetSubtype="2" fill="hold" nodeType="withEffect">
                                  <p:stCondLst>
                                    <p:cond delay="0"/>
                                  </p:stCondLst>
                                  <p:childTnLst>
                                    <p:animClr clrSpc="rgb">
                                      <p:cBhvr>
                                        <p:cTn id="65" dur="500" fill="hold"/>
                                        <p:tgtEl>
                                          <p:spTgt spid="22"/>
                                        </p:tgtEl>
                                        <p:attrNameLst>
                                          <p:attrName>stroke.color</p:attrName>
                                        </p:attrNameLst>
                                      </p:cBhvr>
                                      <p:to>
                                        <a:srgbClr val="DDDDDD"/>
                                      </p:to>
                                    </p:animClr>
                                    <p:set>
                                      <p:cBhvr>
                                        <p:cTn id="66" dur="500" fill="hold"/>
                                        <p:tgtEl>
                                          <p:spTgt spid="22"/>
                                        </p:tgtEl>
                                        <p:attrNameLst>
                                          <p:attrName>stroke.on</p:attrName>
                                        </p:attrNameLst>
                                      </p:cBhvr>
                                      <p:to>
                                        <p:strVal val="true"/>
                                      </p:to>
                                    </p:set>
                                  </p:childTnLst>
                                </p:cTn>
                              </p:par>
                              <p:par>
                                <p:cTn id="67" presetID="7" presetClass="emph" presetSubtype="2" fill="hold" nodeType="withEffect">
                                  <p:stCondLst>
                                    <p:cond delay="0"/>
                                  </p:stCondLst>
                                  <p:childTnLst>
                                    <p:animClr clrSpc="rgb">
                                      <p:cBhvr>
                                        <p:cTn id="68" dur="500" fill="hold"/>
                                        <p:tgtEl>
                                          <p:spTgt spid="23"/>
                                        </p:tgtEl>
                                        <p:attrNameLst>
                                          <p:attrName>stroke.color</p:attrName>
                                        </p:attrNameLst>
                                      </p:cBhvr>
                                      <p:to>
                                        <a:srgbClr val="DDDDDD"/>
                                      </p:to>
                                    </p:animClr>
                                    <p:set>
                                      <p:cBhvr>
                                        <p:cTn id="69" dur="500" fill="hold"/>
                                        <p:tgtEl>
                                          <p:spTgt spid="23"/>
                                        </p:tgtEl>
                                        <p:attrNameLst>
                                          <p:attrName>stroke.on</p:attrName>
                                        </p:attrNameLst>
                                      </p:cBhvr>
                                      <p:to>
                                        <p:strVal val="true"/>
                                      </p:to>
                                    </p:set>
                                  </p:childTnLst>
                                </p:cTn>
                              </p:par>
                              <p:par>
                                <p:cTn id="70" presetID="10" presetClass="entr" presetSubtype="0" fill="hold" grpId="0" nodeType="withEffect">
                                  <p:stCondLst>
                                    <p:cond delay="0"/>
                                  </p:stCondLst>
                                  <p:childTnLst>
                                    <p:set>
                                      <p:cBhvr>
                                        <p:cTn id="71" dur="1" fill="hold">
                                          <p:stCondLst>
                                            <p:cond delay="0"/>
                                          </p:stCondLst>
                                        </p:cTn>
                                        <p:tgtEl>
                                          <p:spTgt spid="34">
                                            <p:bg/>
                                          </p:spTgt>
                                        </p:tgtEl>
                                        <p:attrNameLst>
                                          <p:attrName>style.visibility</p:attrName>
                                        </p:attrNameLst>
                                      </p:cBhvr>
                                      <p:to>
                                        <p:strVal val="visible"/>
                                      </p:to>
                                    </p:set>
                                    <p:animEffect transition="in" filter="fade">
                                      <p:cBhvr>
                                        <p:cTn id="72" dur="500"/>
                                        <p:tgtEl>
                                          <p:spTgt spid="34">
                                            <p:bg/>
                                          </p:spTgt>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34">
                                            <p:txEl>
                                              <p:pRg st="0" end="0"/>
                                            </p:txEl>
                                          </p:spTgt>
                                        </p:tgtEl>
                                        <p:attrNameLst>
                                          <p:attrName>style.visibility</p:attrName>
                                        </p:attrNameLst>
                                      </p:cBhvr>
                                      <p:to>
                                        <p:strVal val="visible"/>
                                      </p:to>
                                    </p:set>
                                    <p:animEffect transition="in" filter="fade">
                                      <p:cBhvr>
                                        <p:cTn id="75" dur="500"/>
                                        <p:tgtEl>
                                          <p:spTgt spid="34">
                                            <p:txEl>
                                              <p:pRg st="0" end="0"/>
                                            </p:txEl>
                                          </p:spTgt>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34">
                                            <p:txEl>
                                              <p:pRg st="1" end="1"/>
                                            </p:txEl>
                                          </p:spTgt>
                                        </p:tgtEl>
                                        <p:attrNameLst>
                                          <p:attrName>style.visibility</p:attrName>
                                        </p:attrNameLst>
                                      </p:cBhvr>
                                      <p:to>
                                        <p:strVal val="visible"/>
                                      </p:to>
                                    </p:set>
                                    <p:animEffect transition="in" filter="fade">
                                      <p:cBhvr>
                                        <p:cTn id="78" dur="500"/>
                                        <p:tgtEl>
                                          <p:spTgt spid="34">
                                            <p:txEl>
                                              <p:pRg st="1" end="1"/>
                                            </p:txEl>
                                          </p:spTgt>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34">
                                            <p:txEl>
                                              <p:pRg st="2" end="2"/>
                                            </p:txEl>
                                          </p:spTgt>
                                        </p:tgtEl>
                                        <p:attrNameLst>
                                          <p:attrName>style.visibility</p:attrName>
                                        </p:attrNameLst>
                                      </p:cBhvr>
                                      <p:to>
                                        <p:strVal val="visible"/>
                                      </p:to>
                                    </p:set>
                                    <p:animEffect transition="in" filter="fade">
                                      <p:cBhvr>
                                        <p:cTn id="81" dur="500"/>
                                        <p:tgtEl>
                                          <p:spTgt spid="34">
                                            <p:txEl>
                                              <p:pRg st="2" end="2"/>
                                            </p:txEl>
                                          </p:spTgt>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34">
                                            <p:txEl>
                                              <p:pRg st="3" end="3"/>
                                            </p:txEl>
                                          </p:spTgt>
                                        </p:tgtEl>
                                        <p:attrNameLst>
                                          <p:attrName>style.visibility</p:attrName>
                                        </p:attrNameLst>
                                      </p:cBhvr>
                                      <p:to>
                                        <p:strVal val="visible"/>
                                      </p:to>
                                    </p:set>
                                    <p:animEffect transition="in" filter="fade">
                                      <p:cBhvr>
                                        <p:cTn id="84" dur="500"/>
                                        <p:tgtEl>
                                          <p:spTgt spid="34">
                                            <p:txEl>
                                              <p:pRg st="3" end="3"/>
                                            </p:tx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34">
                                            <p:txEl>
                                              <p:pRg st="5" end="5"/>
                                            </p:txEl>
                                          </p:spTgt>
                                        </p:tgtEl>
                                        <p:attrNameLst>
                                          <p:attrName>style.visibility</p:attrName>
                                        </p:attrNameLst>
                                      </p:cBhvr>
                                      <p:to>
                                        <p:strVal val="visible"/>
                                      </p:to>
                                    </p:set>
                                    <p:animEffect transition="in" filter="fade">
                                      <p:cBhvr>
                                        <p:cTn id="87" dur="500"/>
                                        <p:tgtEl>
                                          <p:spTgt spid="34">
                                            <p:txEl>
                                              <p:pRg st="5" end="5"/>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36"/>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xit" presetSubtype="0" fill="hold" grpId="1" nodeType="clickEffect">
                                  <p:stCondLst>
                                    <p:cond delay="0"/>
                                  </p:stCondLst>
                                  <p:childTnLst>
                                    <p:set>
                                      <p:cBhvr>
                                        <p:cTn id="95" dur="1" fill="hold">
                                          <p:stCondLst>
                                            <p:cond delay="0"/>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21" grpId="0" animBg="1"/>
      <p:bldP spid="22" grpId="0" animBg="1"/>
      <p:bldP spid="23" grpId="0" animBg="1"/>
      <p:bldP spid="33" grpId="0" build="allAtOnce" animBg="1"/>
      <p:bldP spid="34" grpId="0" build="allAtOnce" animBg="1"/>
      <p:bldP spid="35" grpId="0" animBg="1"/>
      <p:bldP spid="35" grpId="1" animBg="1"/>
      <p:bldP spid="36" grpId="0" animBg="1"/>
      <p:bldP spid="3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ktangel 28"/>
          <p:cNvSpPr/>
          <p:nvPr/>
        </p:nvSpPr>
        <p:spPr bwMode="auto">
          <a:xfrm>
            <a:off x="5241032" y="0"/>
            <a:ext cx="792088" cy="6858000"/>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dirty="0" smtClean="0">
              <a:ln>
                <a:noFill/>
              </a:ln>
              <a:solidFill>
                <a:schemeClr val="tx1"/>
              </a:solidFill>
              <a:effectLst/>
              <a:latin typeface="Calibri" pitchFamily="34" charset="0"/>
            </a:endParaRPr>
          </a:p>
        </p:txBody>
      </p:sp>
      <p:grpSp>
        <p:nvGrpSpPr>
          <p:cNvPr id="2" name="Grupp 83"/>
          <p:cNvGrpSpPr/>
          <p:nvPr/>
        </p:nvGrpSpPr>
        <p:grpSpPr>
          <a:xfrm>
            <a:off x="5313040" y="116632"/>
            <a:ext cx="720079" cy="920990"/>
            <a:chOff x="416497" y="5157192"/>
            <a:chExt cx="720079" cy="920990"/>
          </a:xfrm>
        </p:grpSpPr>
        <p:sp>
          <p:nvSpPr>
            <p:cNvPr id="80" name="Rektangel 79"/>
            <p:cNvSpPr/>
            <p:nvPr/>
          </p:nvSpPr>
          <p:spPr bwMode="auto">
            <a:xfrm>
              <a:off x="416497" y="5286094"/>
              <a:ext cx="648072" cy="792088"/>
            </a:xfrm>
            <a:prstGeom prst="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36000" rIns="91440" bIns="45720" numCol="1" rtlCol="0" anchor="t" anchorCtr="0" compatLnSpc="1">
              <a:prstTxWarp prst="textNoShape">
                <a:avLst/>
              </a:prstTxWarp>
            </a:bodyPr>
            <a:lstStyle/>
            <a:p>
              <a:pPr algn="ctr"/>
              <a:r>
                <a:rPr lang="sv-SE" sz="1050" b="1" dirty="0" smtClean="0">
                  <a:solidFill>
                    <a:schemeClr val="bg1">
                      <a:lumMod val="85000"/>
                    </a:schemeClr>
                  </a:solidFill>
                </a:rPr>
                <a:t>2015</a:t>
              </a:r>
              <a:endParaRPr lang="sv-SE" sz="800" b="1" dirty="0" smtClean="0">
                <a:solidFill>
                  <a:schemeClr val="bg1">
                    <a:lumMod val="85000"/>
                  </a:schemeClr>
                </a:solidFill>
              </a:endParaRPr>
            </a:p>
          </p:txBody>
        </p:sp>
        <p:sp>
          <p:nvSpPr>
            <p:cNvPr id="81" name="Rektangel 80"/>
            <p:cNvSpPr/>
            <p:nvPr/>
          </p:nvSpPr>
          <p:spPr bwMode="auto">
            <a:xfrm>
              <a:off x="488504" y="5502118"/>
              <a:ext cx="504056" cy="50405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sv-SE" sz="1200" dirty="0" smtClean="0">
                  <a:solidFill>
                    <a:schemeClr val="tx2">
                      <a:lumMod val="75000"/>
                      <a:lumOff val="25000"/>
                    </a:schemeClr>
                  </a:solidFill>
                </a:rPr>
                <a:t>MAJ</a:t>
              </a:r>
              <a:endParaRPr kumimoji="0" lang="sv-SE" sz="2000" b="0" i="0" u="none" strike="noStrike" cap="none" normalizeH="0" baseline="0" dirty="0" smtClean="0">
                <a:ln>
                  <a:noFill/>
                </a:ln>
                <a:solidFill>
                  <a:schemeClr val="tx2">
                    <a:lumMod val="75000"/>
                    <a:lumOff val="25000"/>
                  </a:schemeClr>
                </a:solidFill>
                <a:effectLst/>
                <a:latin typeface="Calibri" pitchFamily="34" charset="0"/>
              </a:endParaRPr>
            </a:p>
          </p:txBody>
        </p:sp>
        <p:sp>
          <p:nvSpPr>
            <p:cNvPr id="82" name="Blockbåge 81"/>
            <p:cNvSpPr/>
            <p:nvPr/>
          </p:nvSpPr>
          <p:spPr bwMode="auto">
            <a:xfrm>
              <a:off x="560512" y="5157192"/>
              <a:ext cx="288032" cy="288032"/>
            </a:xfrm>
            <a:prstGeom prst="blockArc">
              <a:avLst>
                <a:gd name="adj1" fmla="val 10800000"/>
                <a:gd name="adj2" fmla="val 20233673"/>
                <a:gd name="adj3" fmla="val 22886"/>
              </a:avLst>
            </a:prstGeom>
            <a:solidFill>
              <a:schemeClr val="bg1">
                <a:lumMod val="50000"/>
              </a:schemeClr>
            </a:solidFill>
            <a:ln w="19050"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sv-SE" smtClean="0"/>
            </a:p>
          </p:txBody>
        </p:sp>
        <p:sp>
          <p:nvSpPr>
            <p:cNvPr id="83" name="Blockbåge 82"/>
            <p:cNvSpPr/>
            <p:nvPr/>
          </p:nvSpPr>
          <p:spPr bwMode="auto">
            <a:xfrm>
              <a:off x="848544" y="5157192"/>
              <a:ext cx="288032" cy="288032"/>
            </a:xfrm>
            <a:prstGeom prst="blockArc">
              <a:avLst>
                <a:gd name="adj1" fmla="val 10800000"/>
                <a:gd name="adj2" fmla="val 20233673"/>
                <a:gd name="adj3" fmla="val 22886"/>
              </a:avLst>
            </a:prstGeom>
            <a:solidFill>
              <a:schemeClr val="bg1">
                <a:lumMod val="50000"/>
              </a:schemeClr>
            </a:solidFill>
            <a:ln w="19050"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sv-SE" smtClean="0"/>
            </a:p>
          </p:txBody>
        </p:sp>
      </p:grpSp>
      <p:sp>
        <p:nvSpPr>
          <p:cNvPr id="32" name="Rektangel 31"/>
          <p:cNvSpPr/>
          <p:nvPr/>
        </p:nvSpPr>
        <p:spPr bwMode="auto">
          <a:xfrm>
            <a:off x="7329264" y="0"/>
            <a:ext cx="2088232" cy="6858000"/>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dirty="0" smtClean="0">
              <a:ln>
                <a:noFill/>
              </a:ln>
              <a:solidFill>
                <a:schemeClr val="tx1"/>
              </a:solidFill>
              <a:effectLst/>
              <a:latin typeface="Calibri" pitchFamily="34" charset="0"/>
            </a:endParaRPr>
          </a:p>
        </p:txBody>
      </p:sp>
      <p:grpSp>
        <p:nvGrpSpPr>
          <p:cNvPr id="3" name="Grupp 59"/>
          <p:cNvGrpSpPr/>
          <p:nvPr/>
        </p:nvGrpSpPr>
        <p:grpSpPr>
          <a:xfrm>
            <a:off x="7905328" y="116632"/>
            <a:ext cx="936104" cy="920990"/>
            <a:chOff x="1568624" y="131746"/>
            <a:chExt cx="936104" cy="920990"/>
          </a:xfrm>
        </p:grpSpPr>
        <p:sp>
          <p:nvSpPr>
            <p:cNvPr id="61" name="Rektangel 60"/>
            <p:cNvSpPr/>
            <p:nvPr/>
          </p:nvSpPr>
          <p:spPr bwMode="auto">
            <a:xfrm>
              <a:off x="1568624" y="260648"/>
              <a:ext cx="936103" cy="792088"/>
            </a:xfrm>
            <a:prstGeom prst="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050" b="1" i="0" u="none" strike="noStrike" cap="none" normalizeH="0" baseline="0" dirty="0" smtClean="0">
                  <a:ln>
                    <a:noFill/>
                  </a:ln>
                  <a:solidFill>
                    <a:schemeClr val="bg1">
                      <a:lumMod val="85000"/>
                    </a:schemeClr>
                  </a:solidFill>
                  <a:effectLst/>
                  <a:latin typeface="Calibri" pitchFamily="34" charset="0"/>
                </a:rPr>
                <a:t>2015</a:t>
              </a:r>
            </a:p>
          </p:txBody>
        </p:sp>
        <p:sp>
          <p:nvSpPr>
            <p:cNvPr id="62" name="Rektangel 61"/>
            <p:cNvSpPr/>
            <p:nvPr/>
          </p:nvSpPr>
          <p:spPr bwMode="auto">
            <a:xfrm>
              <a:off x="1640632" y="491786"/>
              <a:ext cx="792088" cy="48894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sv-SE" sz="1200" dirty="0" smtClean="0">
                  <a:solidFill>
                    <a:schemeClr val="tx2">
                      <a:lumMod val="75000"/>
                      <a:lumOff val="25000"/>
                    </a:schemeClr>
                  </a:solidFill>
                </a:rPr>
                <a:t>SEP</a:t>
              </a:r>
            </a:p>
            <a:p>
              <a:pPr algn="ctr"/>
              <a:r>
                <a:rPr lang="sv-SE" sz="800" i="1" dirty="0" smtClean="0">
                  <a:solidFill>
                    <a:schemeClr val="tx2">
                      <a:lumMod val="75000"/>
                      <a:lumOff val="25000"/>
                    </a:schemeClr>
                  </a:solidFill>
                  <a:latin typeface="Cambria" pitchFamily="18" charset="0"/>
                </a:rPr>
                <a:t>till och med </a:t>
              </a:r>
              <a:r>
                <a:rPr lang="sv-SE" sz="1200" dirty="0" smtClean="0">
                  <a:solidFill>
                    <a:schemeClr val="tx2">
                      <a:lumMod val="75000"/>
                      <a:lumOff val="25000"/>
                    </a:schemeClr>
                  </a:solidFill>
                </a:rPr>
                <a:t/>
              </a:r>
              <a:br>
                <a:rPr lang="sv-SE" sz="1200" dirty="0" smtClean="0">
                  <a:solidFill>
                    <a:schemeClr val="tx2">
                      <a:lumMod val="75000"/>
                      <a:lumOff val="25000"/>
                    </a:schemeClr>
                  </a:solidFill>
                </a:rPr>
              </a:br>
              <a:r>
                <a:rPr lang="sv-SE" sz="1200" dirty="0" smtClean="0">
                  <a:solidFill>
                    <a:schemeClr val="tx2">
                      <a:lumMod val="75000"/>
                      <a:lumOff val="25000"/>
                    </a:schemeClr>
                  </a:solidFill>
                </a:rPr>
                <a:t>DEC</a:t>
              </a:r>
              <a:endParaRPr kumimoji="0" lang="sv-SE" sz="2000" b="0" i="0" u="none" strike="noStrike" cap="none" normalizeH="0" baseline="0" dirty="0" smtClean="0">
                <a:ln>
                  <a:noFill/>
                </a:ln>
                <a:solidFill>
                  <a:schemeClr val="tx2">
                    <a:lumMod val="75000"/>
                    <a:lumOff val="25000"/>
                  </a:schemeClr>
                </a:solidFill>
                <a:effectLst/>
                <a:latin typeface="Calibri" pitchFamily="34" charset="0"/>
              </a:endParaRPr>
            </a:p>
          </p:txBody>
        </p:sp>
        <p:sp>
          <p:nvSpPr>
            <p:cNvPr id="63" name="Blockbåge 62"/>
            <p:cNvSpPr/>
            <p:nvPr/>
          </p:nvSpPr>
          <p:spPr bwMode="auto">
            <a:xfrm>
              <a:off x="1784647" y="131746"/>
              <a:ext cx="288032" cy="288032"/>
            </a:xfrm>
            <a:prstGeom prst="blockArc">
              <a:avLst>
                <a:gd name="adj1" fmla="val 10800000"/>
                <a:gd name="adj2" fmla="val 20233673"/>
                <a:gd name="adj3" fmla="val 22886"/>
              </a:avLst>
            </a:prstGeom>
            <a:solidFill>
              <a:schemeClr val="bg1">
                <a:lumMod val="50000"/>
              </a:schemeClr>
            </a:solidFill>
            <a:ln w="19050"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sv-SE" smtClean="0"/>
            </a:p>
          </p:txBody>
        </p:sp>
        <p:sp>
          <p:nvSpPr>
            <p:cNvPr id="64" name="Blockbåge 63"/>
            <p:cNvSpPr/>
            <p:nvPr/>
          </p:nvSpPr>
          <p:spPr bwMode="auto">
            <a:xfrm>
              <a:off x="2216696" y="131746"/>
              <a:ext cx="288032" cy="288032"/>
            </a:xfrm>
            <a:prstGeom prst="blockArc">
              <a:avLst>
                <a:gd name="adj1" fmla="val 10800000"/>
                <a:gd name="adj2" fmla="val 20233673"/>
                <a:gd name="adj3" fmla="val 22886"/>
              </a:avLst>
            </a:prstGeom>
            <a:solidFill>
              <a:schemeClr val="bg1">
                <a:lumMod val="50000"/>
              </a:schemeClr>
            </a:solidFill>
            <a:ln w="19050"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sv-SE" smtClean="0"/>
            </a:p>
          </p:txBody>
        </p:sp>
      </p:grpSp>
      <p:sp>
        <p:nvSpPr>
          <p:cNvPr id="31" name="Rektangel 30"/>
          <p:cNvSpPr/>
          <p:nvPr/>
        </p:nvSpPr>
        <p:spPr bwMode="auto">
          <a:xfrm>
            <a:off x="6033120" y="0"/>
            <a:ext cx="1296144" cy="685800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dirty="0" smtClean="0">
              <a:ln>
                <a:noFill/>
              </a:ln>
              <a:solidFill>
                <a:schemeClr val="tx1"/>
              </a:solidFill>
              <a:effectLst/>
              <a:latin typeface="Calibri" pitchFamily="34" charset="0"/>
            </a:endParaRPr>
          </a:p>
        </p:txBody>
      </p:sp>
      <p:grpSp>
        <p:nvGrpSpPr>
          <p:cNvPr id="4" name="Grupp 54"/>
          <p:cNvGrpSpPr/>
          <p:nvPr/>
        </p:nvGrpSpPr>
        <p:grpSpPr>
          <a:xfrm>
            <a:off x="6177136" y="116632"/>
            <a:ext cx="936104" cy="920990"/>
            <a:chOff x="1568624" y="131746"/>
            <a:chExt cx="936104" cy="920990"/>
          </a:xfrm>
        </p:grpSpPr>
        <p:sp>
          <p:nvSpPr>
            <p:cNvPr id="56" name="Rektangel 55"/>
            <p:cNvSpPr/>
            <p:nvPr/>
          </p:nvSpPr>
          <p:spPr bwMode="auto">
            <a:xfrm>
              <a:off x="1568624" y="260648"/>
              <a:ext cx="936103" cy="792088"/>
            </a:xfrm>
            <a:prstGeom prst="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050" b="1" i="0" u="none" strike="noStrike" cap="none" normalizeH="0" baseline="0" dirty="0" smtClean="0">
                  <a:ln>
                    <a:noFill/>
                  </a:ln>
                  <a:solidFill>
                    <a:schemeClr val="bg1">
                      <a:lumMod val="95000"/>
                    </a:schemeClr>
                  </a:solidFill>
                  <a:effectLst/>
                  <a:latin typeface="Calibri" pitchFamily="34" charset="0"/>
                </a:rPr>
                <a:t>2015</a:t>
              </a:r>
            </a:p>
          </p:txBody>
        </p:sp>
        <p:sp>
          <p:nvSpPr>
            <p:cNvPr id="57" name="Rektangel 56"/>
            <p:cNvSpPr/>
            <p:nvPr/>
          </p:nvSpPr>
          <p:spPr bwMode="auto">
            <a:xfrm>
              <a:off x="1640632" y="491786"/>
              <a:ext cx="792088" cy="48894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sv-SE" sz="1200" dirty="0" smtClean="0">
                  <a:solidFill>
                    <a:schemeClr val="tx2">
                      <a:lumMod val="75000"/>
                      <a:lumOff val="25000"/>
                    </a:schemeClr>
                  </a:solidFill>
                </a:rPr>
                <a:t>JUN</a:t>
              </a:r>
            </a:p>
            <a:p>
              <a:pPr algn="ctr"/>
              <a:r>
                <a:rPr lang="sv-SE" sz="800" i="1" dirty="0" smtClean="0">
                  <a:solidFill>
                    <a:schemeClr val="tx2">
                      <a:lumMod val="75000"/>
                      <a:lumOff val="25000"/>
                    </a:schemeClr>
                  </a:solidFill>
                  <a:latin typeface="Cambria" pitchFamily="18" charset="0"/>
                </a:rPr>
                <a:t>till och med </a:t>
              </a:r>
              <a:r>
                <a:rPr lang="sv-SE" sz="1200" dirty="0" smtClean="0">
                  <a:solidFill>
                    <a:schemeClr val="tx2">
                      <a:lumMod val="75000"/>
                      <a:lumOff val="25000"/>
                    </a:schemeClr>
                  </a:solidFill>
                </a:rPr>
                <a:t/>
              </a:r>
              <a:br>
                <a:rPr lang="sv-SE" sz="1200" dirty="0" smtClean="0">
                  <a:solidFill>
                    <a:schemeClr val="tx2">
                      <a:lumMod val="75000"/>
                      <a:lumOff val="25000"/>
                    </a:schemeClr>
                  </a:solidFill>
                </a:rPr>
              </a:br>
              <a:r>
                <a:rPr lang="sv-SE" sz="1200" dirty="0" smtClean="0">
                  <a:solidFill>
                    <a:schemeClr val="tx2">
                      <a:lumMod val="75000"/>
                      <a:lumOff val="25000"/>
                    </a:schemeClr>
                  </a:solidFill>
                </a:rPr>
                <a:t>AUG</a:t>
              </a:r>
              <a:endParaRPr kumimoji="0" lang="sv-SE" sz="2000" b="0" i="0" u="none" strike="noStrike" cap="none" normalizeH="0" baseline="0" dirty="0" smtClean="0">
                <a:ln>
                  <a:noFill/>
                </a:ln>
                <a:solidFill>
                  <a:schemeClr val="tx2">
                    <a:lumMod val="75000"/>
                    <a:lumOff val="25000"/>
                  </a:schemeClr>
                </a:solidFill>
                <a:effectLst/>
                <a:latin typeface="Calibri" pitchFamily="34" charset="0"/>
              </a:endParaRPr>
            </a:p>
          </p:txBody>
        </p:sp>
        <p:sp>
          <p:nvSpPr>
            <p:cNvPr id="58" name="Blockbåge 57"/>
            <p:cNvSpPr/>
            <p:nvPr/>
          </p:nvSpPr>
          <p:spPr bwMode="auto">
            <a:xfrm>
              <a:off x="1784647" y="131746"/>
              <a:ext cx="288032" cy="288032"/>
            </a:xfrm>
            <a:prstGeom prst="blockArc">
              <a:avLst>
                <a:gd name="adj1" fmla="val 10800000"/>
                <a:gd name="adj2" fmla="val 20233673"/>
                <a:gd name="adj3" fmla="val 22886"/>
              </a:avLst>
            </a:prstGeom>
            <a:solidFill>
              <a:schemeClr val="bg1">
                <a:lumMod val="50000"/>
              </a:schemeClr>
            </a:solidFill>
            <a:ln w="19050"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sv-SE" smtClean="0"/>
            </a:p>
          </p:txBody>
        </p:sp>
        <p:sp>
          <p:nvSpPr>
            <p:cNvPr id="59" name="Blockbåge 58"/>
            <p:cNvSpPr/>
            <p:nvPr/>
          </p:nvSpPr>
          <p:spPr bwMode="auto">
            <a:xfrm>
              <a:off x="2216696" y="131746"/>
              <a:ext cx="288032" cy="288032"/>
            </a:xfrm>
            <a:prstGeom prst="blockArc">
              <a:avLst>
                <a:gd name="adj1" fmla="val 10800000"/>
                <a:gd name="adj2" fmla="val 20233673"/>
                <a:gd name="adj3" fmla="val 22886"/>
              </a:avLst>
            </a:prstGeom>
            <a:solidFill>
              <a:schemeClr val="bg1">
                <a:lumMod val="50000"/>
              </a:schemeClr>
            </a:solidFill>
            <a:ln w="19050"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sv-SE" smtClean="0"/>
            </a:p>
          </p:txBody>
        </p:sp>
      </p:grpSp>
      <p:sp>
        <p:nvSpPr>
          <p:cNvPr id="28" name="Rektangel 27"/>
          <p:cNvSpPr/>
          <p:nvPr/>
        </p:nvSpPr>
        <p:spPr bwMode="auto">
          <a:xfrm>
            <a:off x="992560" y="0"/>
            <a:ext cx="2160240" cy="6858000"/>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dirty="0" smtClean="0">
              <a:ln>
                <a:noFill/>
              </a:ln>
              <a:solidFill>
                <a:schemeClr val="tx1"/>
              </a:solidFill>
              <a:effectLst/>
              <a:latin typeface="Calibri" pitchFamily="34" charset="0"/>
            </a:endParaRPr>
          </a:p>
        </p:txBody>
      </p:sp>
      <p:grpSp>
        <p:nvGrpSpPr>
          <p:cNvPr id="6" name="Grupp 38"/>
          <p:cNvGrpSpPr/>
          <p:nvPr/>
        </p:nvGrpSpPr>
        <p:grpSpPr>
          <a:xfrm>
            <a:off x="1568624" y="131746"/>
            <a:ext cx="936104" cy="920990"/>
            <a:chOff x="1568624" y="131746"/>
            <a:chExt cx="936104" cy="920990"/>
          </a:xfrm>
        </p:grpSpPr>
        <p:sp>
          <p:nvSpPr>
            <p:cNvPr id="33" name="Rektangel 32"/>
            <p:cNvSpPr/>
            <p:nvPr/>
          </p:nvSpPr>
          <p:spPr bwMode="auto">
            <a:xfrm>
              <a:off x="1568624" y="260648"/>
              <a:ext cx="936103" cy="792088"/>
            </a:xfrm>
            <a:prstGeom prst="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36000" rIns="91440" bIns="45720" numCol="1" rtlCol="0" anchor="t" anchorCtr="0" compatLnSpc="1">
              <a:prstTxWarp prst="textNoShape">
                <a:avLst/>
              </a:prstTxWarp>
            </a:bodyPr>
            <a:lstStyle/>
            <a:p>
              <a:pPr algn="ctr"/>
              <a:r>
                <a:rPr lang="sv-SE" sz="1050" b="1" dirty="0" smtClean="0">
                  <a:solidFill>
                    <a:schemeClr val="bg1">
                      <a:lumMod val="85000"/>
                    </a:schemeClr>
                  </a:solidFill>
                </a:rPr>
                <a:t>2014</a:t>
              </a:r>
              <a:endParaRPr lang="sv-SE" sz="800" b="1" dirty="0" smtClean="0">
                <a:solidFill>
                  <a:schemeClr val="bg1">
                    <a:lumMod val="85000"/>
                  </a:schemeClr>
                </a:solidFill>
              </a:endParaRPr>
            </a:p>
          </p:txBody>
        </p:sp>
        <p:sp>
          <p:nvSpPr>
            <p:cNvPr id="34" name="Rektangel 33"/>
            <p:cNvSpPr/>
            <p:nvPr/>
          </p:nvSpPr>
          <p:spPr bwMode="auto">
            <a:xfrm>
              <a:off x="1640632" y="476672"/>
              <a:ext cx="792088" cy="50405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sv-SE" sz="1200" dirty="0" smtClean="0">
                  <a:solidFill>
                    <a:schemeClr val="tx2">
                      <a:lumMod val="75000"/>
                      <a:lumOff val="25000"/>
                    </a:schemeClr>
                  </a:solidFill>
                </a:rPr>
                <a:t>NOV</a:t>
              </a:r>
            </a:p>
            <a:p>
              <a:pPr marL="0" marR="0" indent="0" algn="ctr" defTabSz="914400" rtl="0" eaLnBrk="0" fontAlgn="base" latinLnBrk="0" hangingPunct="0">
                <a:lnSpc>
                  <a:spcPct val="100000"/>
                </a:lnSpc>
                <a:spcBef>
                  <a:spcPct val="0"/>
                </a:spcBef>
                <a:spcAft>
                  <a:spcPct val="0"/>
                </a:spcAft>
                <a:buClrTx/>
                <a:buSzTx/>
                <a:buFontTx/>
                <a:buNone/>
                <a:tabLst/>
              </a:pPr>
              <a:r>
                <a:rPr lang="sv-SE" sz="800" i="1" dirty="0" smtClean="0">
                  <a:solidFill>
                    <a:schemeClr val="tx2">
                      <a:lumMod val="75000"/>
                      <a:lumOff val="25000"/>
                    </a:schemeClr>
                  </a:solidFill>
                  <a:latin typeface="Cambria" pitchFamily="18" charset="0"/>
                </a:rPr>
                <a:t>till och med</a:t>
              </a:r>
              <a:r>
                <a:rPr lang="sv-SE" sz="1200" dirty="0" smtClean="0">
                  <a:solidFill>
                    <a:schemeClr val="tx2">
                      <a:lumMod val="75000"/>
                      <a:lumOff val="25000"/>
                    </a:schemeClr>
                  </a:solidFill>
                </a:rPr>
                <a:t/>
              </a:r>
              <a:br>
                <a:rPr lang="sv-SE" sz="1200" dirty="0" smtClean="0">
                  <a:solidFill>
                    <a:schemeClr val="tx2">
                      <a:lumMod val="75000"/>
                      <a:lumOff val="25000"/>
                    </a:schemeClr>
                  </a:solidFill>
                </a:rPr>
              </a:br>
              <a:r>
                <a:rPr lang="sv-SE" sz="1200" dirty="0" smtClean="0">
                  <a:solidFill>
                    <a:schemeClr val="tx2">
                      <a:lumMod val="75000"/>
                      <a:lumOff val="25000"/>
                    </a:schemeClr>
                  </a:solidFill>
                </a:rPr>
                <a:t>DEC</a:t>
              </a:r>
              <a:endParaRPr kumimoji="0" lang="sv-SE" sz="2000" b="0" i="0" u="none" strike="noStrike" cap="none" normalizeH="0" baseline="0" dirty="0" smtClean="0">
                <a:ln>
                  <a:noFill/>
                </a:ln>
                <a:solidFill>
                  <a:schemeClr val="tx2">
                    <a:lumMod val="75000"/>
                    <a:lumOff val="25000"/>
                  </a:schemeClr>
                </a:solidFill>
                <a:effectLst/>
                <a:latin typeface="Calibri" pitchFamily="34" charset="0"/>
              </a:endParaRPr>
            </a:p>
          </p:txBody>
        </p:sp>
        <p:sp>
          <p:nvSpPr>
            <p:cNvPr id="35" name="Blockbåge 34"/>
            <p:cNvSpPr/>
            <p:nvPr/>
          </p:nvSpPr>
          <p:spPr bwMode="auto">
            <a:xfrm>
              <a:off x="1784647" y="131746"/>
              <a:ext cx="288032" cy="288032"/>
            </a:xfrm>
            <a:prstGeom prst="blockArc">
              <a:avLst>
                <a:gd name="adj1" fmla="val 10800000"/>
                <a:gd name="adj2" fmla="val 20233673"/>
                <a:gd name="adj3" fmla="val 22886"/>
              </a:avLst>
            </a:prstGeom>
            <a:solidFill>
              <a:schemeClr val="bg1">
                <a:lumMod val="50000"/>
              </a:schemeClr>
            </a:solidFill>
            <a:ln w="19050"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sv-SE" smtClean="0"/>
            </a:p>
          </p:txBody>
        </p:sp>
        <p:sp>
          <p:nvSpPr>
            <p:cNvPr id="38" name="Blockbåge 37"/>
            <p:cNvSpPr/>
            <p:nvPr/>
          </p:nvSpPr>
          <p:spPr bwMode="auto">
            <a:xfrm>
              <a:off x="2216696" y="131746"/>
              <a:ext cx="288032" cy="288032"/>
            </a:xfrm>
            <a:prstGeom prst="blockArc">
              <a:avLst>
                <a:gd name="adj1" fmla="val 10800000"/>
                <a:gd name="adj2" fmla="val 20233673"/>
                <a:gd name="adj3" fmla="val 22886"/>
              </a:avLst>
            </a:prstGeom>
            <a:solidFill>
              <a:schemeClr val="bg1">
                <a:lumMod val="50000"/>
              </a:schemeClr>
            </a:solidFill>
            <a:ln w="19050"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sv-SE" smtClean="0"/>
            </a:p>
          </p:txBody>
        </p:sp>
      </p:grpSp>
      <p:sp>
        <p:nvSpPr>
          <p:cNvPr id="30" name="Rektangel 29"/>
          <p:cNvSpPr/>
          <p:nvPr/>
        </p:nvSpPr>
        <p:spPr bwMode="auto">
          <a:xfrm>
            <a:off x="3152800" y="0"/>
            <a:ext cx="2088232" cy="685800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dirty="0" smtClean="0">
              <a:ln>
                <a:noFill/>
              </a:ln>
              <a:solidFill>
                <a:schemeClr val="tx1"/>
              </a:solidFill>
              <a:effectLst/>
              <a:latin typeface="Calibri" pitchFamily="34" charset="0"/>
            </a:endParaRPr>
          </a:p>
        </p:txBody>
      </p:sp>
      <p:grpSp>
        <p:nvGrpSpPr>
          <p:cNvPr id="8" name="Grupp 39"/>
          <p:cNvGrpSpPr/>
          <p:nvPr/>
        </p:nvGrpSpPr>
        <p:grpSpPr>
          <a:xfrm>
            <a:off x="3800872" y="116632"/>
            <a:ext cx="936104" cy="920990"/>
            <a:chOff x="1568624" y="131746"/>
            <a:chExt cx="936104" cy="920990"/>
          </a:xfrm>
        </p:grpSpPr>
        <p:sp>
          <p:nvSpPr>
            <p:cNvPr id="41" name="Rektangel 40"/>
            <p:cNvSpPr/>
            <p:nvPr/>
          </p:nvSpPr>
          <p:spPr bwMode="auto">
            <a:xfrm>
              <a:off x="1568624" y="260648"/>
              <a:ext cx="936103" cy="792088"/>
            </a:xfrm>
            <a:prstGeom prst="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sv-SE" sz="1050" b="1" dirty="0" smtClean="0">
                  <a:solidFill>
                    <a:schemeClr val="bg1">
                      <a:lumMod val="95000"/>
                    </a:schemeClr>
                  </a:solidFill>
                </a:rPr>
                <a:t>2015</a:t>
              </a:r>
            </a:p>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dirty="0" smtClean="0">
                <a:ln>
                  <a:noFill/>
                </a:ln>
                <a:solidFill>
                  <a:schemeClr val="tx1"/>
                </a:solidFill>
                <a:effectLst/>
                <a:latin typeface="Calibri" pitchFamily="34" charset="0"/>
              </a:endParaRPr>
            </a:p>
          </p:txBody>
        </p:sp>
        <p:sp>
          <p:nvSpPr>
            <p:cNvPr id="42" name="Rektangel 41"/>
            <p:cNvSpPr/>
            <p:nvPr/>
          </p:nvSpPr>
          <p:spPr bwMode="auto">
            <a:xfrm>
              <a:off x="1640632" y="491786"/>
              <a:ext cx="792088" cy="48894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sv-SE" sz="1200" dirty="0" smtClean="0">
                  <a:solidFill>
                    <a:schemeClr val="tx2">
                      <a:lumMod val="75000"/>
                      <a:lumOff val="25000"/>
                    </a:schemeClr>
                  </a:solidFill>
                </a:rPr>
                <a:t>JAN</a:t>
              </a:r>
            </a:p>
            <a:p>
              <a:pPr algn="ctr"/>
              <a:r>
                <a:rPr lang="sv-SE" sz="800" i="1" dirty="0" smtClean="0">
                  <a:solidFill>
                    <a:schemeClr val="tx2">
                      <a:lumMod val="75000"/>
                      <a:lumOff val="25000"/>
                    </a:schemeClr>
                  </a:solidFill>
                  <a:latin typeface="Cambria" pitchFamily="18" charset="0"/>
                </a:rPr>
                <a:t>till och med </a:t>
              </a:r>
              <a:r>
                <a:rPr lang="sv-SE" sz="1200" dirty="0" smtClean="0">
                  <a:solidFill>
                    <a:schemeClr val="tx2">
                      <a:lumMod val="75000"/>
                      <a:lumOff val="25000"/>
                    </a:schemeClr>
                  </a:solidFill>
                </a:rPr>
                <a:t/>
              </a:r>
              <a:br>
                <a:rPr lang="sv-SE" sz="1200" dirty="0" smtClean="0">
                  <a:solidFill>
                    <a:schemeClr val="tx2">
                      <a:lumMod val="75000"/>
                      <a:lumOff val="25000"/>
                    </a:schemeClr>
                  </a:solidFill>
                </a:rPr>
              </a:br>
              <a:r>
                <a:rPr lang="sv-SE" sz="1200" dirty="0" smtClean="0">
                  <a:solidFill>
                    <a:schemeClr val="tx2">
                      <a:lumMod val="75000"/>
                      <a:lumOff val="25000"/>
                    </a:schemeClr>
                  </a:solidFill>
                </a:rPr>
                <a:t>APR</a:t>
              </a:r>
              <a:endParaRPr kumimoji="0" lang="sv-SE" sz="2000" b="0" i="0" u="none" strike="noStrike" cap="none" normalizeH="0" baseline="0" dirty="0" smtClean="0">
                <a:ln>
                  <a:noFill/>
                </a:ln>
                <a:solidFill>
                  <a:schemeClr val="tx2">
                    <a:lumMod val="75000"/>
                    <a:lumOff val="25000"/>
                  </a:schemeClr>
                </a:solidFill>
                <a:effectLst/>
                <a:latin typeface="Calibri" pitchFamily="34" charset="0"/>
              </a:endParaRPr>
            </a:p>
          </p:txBody>
        </p:sp>
        <p:sp>
          <p:nvSpPr>
            <p:cNvPr id="43" name="Blockbåge 42"/>
            <p:cNvSpPr/>
            <p:nvPr/>
          </p:nvSpPr>
          <p:spPr bwMode="auto">
            <a:xfrm>
              <a:off x="1784647" y="131746"/>
              <a:ext cx="288032" cy="288032"/>
            </a:xfrm>
            <a:prstGeom prst="blockArc">
              <a:avLst>
                <a:gd name="adj1" fmla="val 10800000"/>
                <a:gd name="adj2" fmla="val 20233673"/>
                <a:gd name="adj3" fmla="val 22886"/>
              </a:avLst>
            </a:prstGeom>
            <a:solidFill>
              <a:schemeClr val="bg1">
                <a:lumMod val="50000"/>
              </a:schemeClr>
            </a:solidFill>
            <a:ln w="19050"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sv-SE" smtClean="0"/>
            </a:p>
          </p:txBody>
        </p:sp>
        <p:sp>
          <p:nvSpPr>
            <p:cNvPr id="44" name="Blockbåge 43"/>
            <p:cNvSpPr/>
            <p:nvPr/>
          </p:nvSpPr>
          <p:spPr bwMode="auto">
            <a:xfrm>
              <a:off x="2216696" y="131746"/>
              <a:ext cx="288032" cy="288032"/>
            </a:xfrm>
            <a:prstGeom prst="blockArc">
              <a:avLst>
                <a:gd name="adj1" fmla="val 10800000"/>
                <a:gd name="adj2" fmla="val 20233673"/>
                <a:gd name="adj3" fmla="val 22886"/>
              </a:avLst>
            </a:prstGeom>
            <a:solidFill>
              <a:schemeClr val="bg1">
                <a:lumMod val="50000"/>
              </a:schemeClr>
            </a:solidFill>
            <a:ln w="19050"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sv-SE" smtClean="0"/>
            </a:p>
          </p:txBody>
        </p:sp>
      </p:grpSp>
      <p:sp>
        <p:nvSpPr>
          <p:cNvPr id="19" name="Femhörning 18"/>
          <p:cNvSpPr/>
          <p:nvPr/>
        </p:nvSpPr>
        <p:spPr bwMode="auto">
          <a:xfrm>
            <a:off x="7329264" y="2880320"/>
            <a:ext cx="1944216" cy="866567"/>
          </a:xfrm>
          <a:prstGeom prst="homePlate">
            <a:avLst/>
          </a:prstGeom>
          <a:solidFill>
            <a:schemeClr val="bg1"/>
          </a:solidFill>
          <a:ln w="19050" cap="flat" cmpd="sng" algn="ctr">
            <a:solidFill>
              <a:schemeClr val="accent5"/>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600" b="0" i="0" u="none" strike="noStrike" cap="none" normalizeH="0" baseline="0" dirty="0" smtClean="0">
                <a:ln>
                  <a:noFill/>
                </a:ln>
                <a:solidFill>
                  <a:schemeClr val="accent5"/>
                </a:solidFill>
                <a:effectLst/>
                <a:latin typeface="Calibri" pitchFamily="34" charset="0"/>
              </a:rPr>
              <a:t>Ytterligare leveranser från backlog</a:t>
            </a:r>
          </a:p>
        </p:txBody>
      </p:sp>
      <p:sp>
        <p:nvSpPr>
          <p:cNvPr id="24" name="Rektangel 23"/>
          <p:cNvSpPr/>
          <p:nvPr/>
        </p:nvSpPr>
        <p:spPr bwMode="auto">
          <a:xfrm>
            <a:off x="101798" y="518452"/>
            <a:ext cx="792088" cy="432048"/>
          </a:xfrm>
          <a:prstGeom prst="rect">
            <a:avLst/>
          </a:prstGeom>
          <a:solidFill>
            <a:schemeClr val="accent5"/>
          </a:solid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a:r>
              <a:rPr lang="sv-SE" sz="1200" dirty="0" err="1" smtClean="0">
                <a:solidFill>
                  <a:schemeClr val="bg1"/>
                </a:solidFill>
              </a:rPr>
              <a:t>Teknik-projekt</a:t>
            </a:r>
            <a:endParaRPr lang="sv-SE" sz="1200" dirty="0" smtClean="0">
              <a:solidFill>
                <a:schemeClr val="bg1"/>
              </a:solidFill>
            </a:endParaRPr>
          </a:p>
        </p:txBody>
      </p:sp>
      <p:sp>
        <p:nvSpPr>
          <p:cNvPr id="25" name="Rektangel 24"/>
          <p:cNvSpPr/>
          <p:nvPr/>
        </p:nvSpPr>
        <p:spPr bwMode="auto">
          <a:xfrm>
            <a:off x="101798" y="1022508"/>
            <a:ext cx="792088" cy="432048"/>
          </a:xfrm>
          <a:prstGeom prst="rect">
            <a:avLst/>
          </a:prstGeom>
          <a:solidFill>
            <a:schemeClr val="accent2"/>
          </a:solid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a:r>
              <a:rPr lang="sv-SE" sz="1200" dirty="0" smtClean="0">
                <a:solidFill>
                  <a:schemeClr val="bg1"/>
                </a:solidFill>
              </a:rPr>
              <a:t>Enhets-</a:t>
            </a:r>
            <a:br>
              <a:rPr lang="sv-SE" sz="1200" dirty="0" smtClean="0">
                <a:solidFill>
                  <a:schemeClr val="bg1"/>
                </a:solidFill>
              </a:rPr>
            </a:br>
            <a:r>
              <a:rPr lang="sv-SE" sz="1200" dirty="0" smtClean="0">
                <a:solidFill>
                  <a:schemeClr val="bg1"/>
                </a:solidFill>
              </a:rPr>
              <a:t>sidor</a:t>
            </a:r>
          </a:p>
        </p:txBody>
      </p:sp>
      <p:sp>
        <p:nvSpPr>
          <p:cNvPr id="26" name="Rektangel 25"/>
          <p:cNvSpPr/>
          <p:nvPr/>
        </p:nvSpPr>
        <p:spPr bwMode="auto">
          <a:xfrm>
            <a:off x="101798" y="1526564"/>
            <a:ext cx="792088" cy="432048"/>
          </a:xfrm>
          <a:prstGeom prst="rect">
            <a:avLst/>
          </a:prstGeom>
          <a:solidFill>
            <a:schemeClr val="accent4">
              <a:lumMod val="75000"/>
            </a:schemeClr>
          </a:solid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a:r>
              <a:rPr lang="sv-SE" sz="1200" dirty="0" err="1" smtClean="0">
                <a:solidFill>
                  <a:schemeClr val="bg1"/>
                </a:solidFill>
              </a:rPr>
              <a:t>Särprofil-erade</a:t>
            </a:r>
            <a:endParaRPr lang="sv-SE" sz="1200" dirty="0" smtClean="0">
              <a:solidFill>
                <a:schemeClr val="bg1"/>
              </a:solidFill>
            </a:endParaRPr>
          </a:p>
        </p:txBody>
      </p:sp>
      <p:grpSp>
        <p:nvGrpSpPr>
          <p:cNvPr id="71" name="Grupp 70"/>
          <p:cNvGrpSpPr/>
          <p:nvPr/>
        </p:nvGrpSpPr>
        <p:grpSpPr>
          <a:xfrm>
            <a:off x="1058165" y="2880182"/>
            <a:ext cx="2060541" cy="866705"/>
            <a:chOff x="1058165" y="2880182"/>
            <a:chExt cx="2060541" cy="866705"/>
          </a:xfrm>
        </p:grpSpPr>
        <p:sp>
          <p:nvSpPr>
            <p:cNvPr id="5" name="Femhörning 4"/>
            <p:cNvSpPr/>
            <p:nvPr/>
          </p:nvSpPr>
          <p:spPr bwMode="auto">
            <a:xfrm>
              <a:off x="1058165" y="2880320"/>
              <a:ext cx="2060541" cy="866567"/>
            </a:xfrm>
            <a:prstGeom prst="homePlate">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600" b="0" i="0" u="none" strike="noStrike" cap="none" normalizeH="0" baseline="0" dirty="0" smtClean="0">
                  <a:ln>
                    <a:noFill/>
                  </a:ln>
                  <a:solidFill>
                    <a:schemeClr val="bg1"/>
                  </a:solidFill>
                  <a:effectLst/>
                  <a:latin typeface="Calibri" pitchFamily="34" charset="0"/>
                </a:rPr>
                <a:t>Teknikleverans</a:t>
              </a:r>
              <a:r>
                <a:rPr kumimoji="0" lang="sv-SE" sz="1600" b="0" i="0" u="none" strike="noStrike" cap="none" normalizeH="0" dirty="0" smtClean="0">
                  <a:ln>
                    <a:noFill/>
                  </a:ln>
                  <a:solidFill>
                    <a:schemeClr val="bg1"/>
                  </a:solidFill>
                  <a:effectLst/>
                  <a:latin typeface="Calibri" pitchFamily="34" charset="0"/>
                </a:rPr>
                <a:t> 1.0</a:t>
              </a:r>
              <a:endParaRPr kumimoji="0" lang="sv-SE" sz="1600" b="0" i="0" u="none" strike="noStrike" cap="none" normalizeH="0" baseline="0" dirty="0" smtClean="0">
                <a:ln>
                  <a:noFill/>
                </a:ln>
                <a:solidFill>
                  <a:schemeClr val="bg1"/>
                </a:solidFill>
                <a:effectLst/>
                <a:latin typeface="Calibri" pitchFamily="34" charset="0"/>
              </a:endParaRPr>
            </a:p>
          </p:txBody>
        </p:sp>
        <p:sp>
          <p:nvSpPr>
            <p:cNvPr id="52" name="textruta 51"/>
            <p:cNvSpPr txBox="1"/>
            <p:nvPr/>
          </p:nvSpPr>
          <p:spPr>
            <a:xfrm>
              <a:off x="1064568" y="2880182"/>
              <a:ext cx="1728192" cy="215444"/>
            </a:xfrm>
            <a:prstGeom prst="rect">
              <a:avLst/>
            </a:prstGeom>
            <a:noFill/>
          </p:spPr>
          <p:txBody>
            <a:bodyPr wrap="square" rtlCol="0">
              <a:spAutoFit/>
            </a:bodyPr>
            <a:lstStyle/>
            <a:p>
              <a:r>
                <a:rPr lang="sv-SE" sz="800" b="1" dirty="0" smtClean="0">
                  <a:solidFill>
                    <a:schemeClr val="bg1"/>
                  </a:solidFill>
                </a:rPr>
                <a:t>INTRASERVICE</a:t>
              </a:r>
              <a:endParaRPr lang="sv-SE" sz="1800" b="1" dirty="0">
                <a:solidFill>
                  <a:schemeClr val="bg1"/>
                </a:solidFill>
              </a:endParaRPr>
            </a:p>
          </p:txBody>
        </p:sp>
      </p:grpSp>
      <p:grpSp>
        <p:nvGrpSpPr>
          <p:cNvPr id="73" name="Grupp 72"/>
          <p:cNvGrpSpPr/>
          <p:nvPr/>
        </p:nvGrpSpPr>
        <p:grpSpPr>
          <a:xfrm>
            <a:off x="3144768" y="2880182"/>
            <a:ext cx="2060541" cy="866705"/>
            <a:chOff x="3144768" y="2880182"/>
            <a:chExt cx="2060541" cy="866705"/>
          </a:xfrm>
        </p:grpSpPr>
        <p:sp>
          <p:nvSpPr>
            <p:cNvPr id="9" name="Femhörning 8"/>
            <p:cNvSpPr/>
            <p:nvPr/>
          </p:nvSpPr>
          <p:spPr bwMode="auto">
            <a:xfrm>
              <a:off x="3144768" y="2880320"/>
              <a:ext cx="2060541" cy="866567"/>
            </a:xfrm>
            <a:prstGeom prst="homePlate">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600" b="0" i="0" u="none" strike="noStrike" cap="none" normalizeH="0" baseline="0" dirty="0" smtClean="0">
                  <a:ln>
                    <a:noFill/>
                  </a:ln>
                  <a:solidFill>
                    <a:schemeClr val="bg1"/>
                  </a:solidFill>
                  <a:effectLst/>
                  <a:latin typeface="Calibri" pitchFamily="34" charset="0"/>
                </a:rPr>
                <a:t>Teknikleverans</a:t>
              </a:r>
              <a:r>
                <a:rPr kumimoji="0" lang="sv-SE" sz="1600" b="0" i="0" u="none" strike="noStrike" cap="none" normalizeH="0" dirty="0" smtClean="0">
                  <a:ln>
                    <a:noFill/>
                  </a:ln>
                  <a:solidFill>
                    <a:schemeClr val="bg1"/>
                  </a:solidFill>
                  <a:effectLst/>
                  <a:latin typeface="Calibri" pitchFamily="34" charset="0"/>
                </a:rPr>
                <a:t> 2.0</a:t>
              </a:r>
              <a:endParaRPr kumimoji="0" lang="sv-SE" sz="1600" b="0" i="0" u="none" strike="noStrike" cap="none" normalizeH="0" baseline="0" dirty="0" smtClean="0">
                <a:ln>
                  <a:noFill/>
                </a:ln>
                <a:solidFill>
                  <a:schemeClr val="bg1"/>
                </a:solidFill>
                <a:effectLst/>
                <a:latin typeface="Calibri" pitchFamily="34" charset="0"/>
              </a:endParaRPr>
            </a:p>
          </p:txBody>
        </p:sp>
        <p:sp>
          <p:nvSpPr>
            <p:cNvPr id="53" name="textruta 52"/>
            <p:cNvSpPr txBox="1"/>
            <p:nvPr/>
          </p:nvSpPr>
          <p:spPr>
            <a:xfrm>
              <a:off x="3152800" y="2880182"/>
              <a:ext cx="1728192" cy="215444"/>
            </a:xfrm>
            <a:prstGeom prst="rect">
              <a:avLst/>
            </a:prstGeom>
            <a:noFill/>
          </p:spPr>
          <p:txBody>
            <a:bodyPr wrap="square" rtlCol="0">
              <a:spAutoFit/>
            </a:bodyPr>
            <a:lstStyle/>
            <a:p>
              <a:r>
                <a:rPr lang="sv-SE" sz="800" b="1" dirty="0" smtClean="0">
                  <a:solidFill>
                    <a:schemeClr val="bg1"/>
                  </a:solidFill>
                </a:rPr>
                <a:t>INTRASERVICE</a:t>
              </a:r>
              <a:endParaRPr lang="sv-SE" sz="1800" b="1" dirty="0">
                <a:solidFill>
                  <a:schemeClr val="bg1"/>
                </a:solidFill>
              </a:endParaRPr>
            </a:p>
          </p:txBody>
        </p:sp>
      </p:grpSp>
      <p:grpSp>
        <p:nvGrpSpPr>
          <p:cNvPr id="74" name="Grupp 73"/>
          <p:cNvGrpSpPr/>
          <p:nvPr/>
        </p:nvGrpSpPr>
        <p:grpSpPr>
          <a:xfrm>
            <a:off x="5249289" y="2880182"/>
            <a:ext cx="2060541" cy="866705"/>
            <a:chOff x="5249289" y="2880182"/>
            <a:chExt cx="2060541" cy="866705"/>
          </a:xfrm>
        </p:grpSpPr>
        <p:sp>
          <p:nvSpPr>
            <p:cNvPr id="11" name="Femhörning 10"/>
            <p:cNvSpPr/>
            <p:nvPr/>
          </p:nvSpPr>
          <p:spPr bwMode="auto">
            <a:xfrm>
              <a:off x="5249289" y="2880320"/>
              <a:ext cx="2060541" cy="866567"/>
            </a:xfrm>
            <a:prstGeom prst="homePlate">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600" b="0" i="0" u="none" strike="noStrike" cap="none" normalizeH="0" baseline="0" dirty="0" smtClean="0">
                  <a:ln>
                    <a:noFill/>
                  </a:ln>
                  <a:solidFill>
                    <a:schemeClr val="bg1"/>
                  </a:solidFill>
                  <a:effectLst/>
                  <a:latin typeface="Calibri" pitchFamily="34" charset="0"/>
                </a:rPr>
                <a:t>Teknikleverans 3</a:t>
              </a:r>
              <a:r>
                <a:rPr kumimoji="0" lang="sv-SE" sz="1600" b="0" i="0" u="none" strike="noStrike" cap="none" normalizeH="0" dirty="0" smtClean="0">
                  <a:ln>
                    <a:noFill/>
                  </a:ln>
                  <a:solidFill>
                    <a:schemeClr val="bg1"/>
                  </a:solidFill>
                  <a:effectLst/>
                  <a:latin typeface="Calibri" pitchFamily="34" charset="0"/>
                </a:rPr>
                <a:t>.0</a:t>
              </a:r>
              <a:endParaRPr kumimoji="0" lang="sv-SE" sz="1600" b="0" i="0" u="none" strike="noStrike" cap="none" normalizeH="0" baseline="0" dirty="0" smtClean="0">
                <a:ln>
                  <a:noFill/>
                </a:ln>
                <a:solidFill>
                  <a:schemeClr val="bg1"/>
                </a:solidFill>
                <a:effectLst/>
                <a:latin typeface="Calibri" pitchFamily="34" charset="0"/>
              </a:endParaRPr>
            </a:p>
          </p:txBody>
        </p:sp>
        <p:sp>
          <p:nvSpPr>
            <p:cNvPr id="54" name="textruta 53"/>
            <p:cNvSpPr txBox="1"/>
            <p:nvPr/>
          </p:nvSpPr>
          <p:spPr>
            <a:xfrm>
              <a:off x="5256146" y="2880182"/>
              <a:ext cx="1728192" cy="215444"/>
            </a:xfrm>
            <a:prstGeom prst="rect">
              <a:avLst/>
            </a:prstGeom>
            <a:noFill/>
          </p:spPr>
          <p:txBody>
            <a:bodyPr wrap="square" rtlCol="0">
              <a:spAutoFit/>
            </a:bodyPr>
            <a:lstStyle/>
            <a:p>
              <a:r>
                <a:rPr lang="sv-SE" sz="800" b="1" dirty="0" smtClean="0">
                  <a:solidFill>
                    <a:schemeClr val="bg1"/>
                  </a:solidFill>
                </a:rPr>
                <a:t>INTRASERVICE</a:t>
              </a:r>
              <a:endParaRPr lang="sv-SE" sz="1800" b="1" dirty="0">
                <a:solidFill>
                  <a:schemeClr val="bg1"/>
                </a:solidFill>
              </a:endParaRPr>
            </a:p>
          </p:txBody>
        </p:sp>
      </p:grpSp>
      <p:grpSp>
        <p:nvGrpSpPr>
          <p:cNvPr id="75" name="Grupp 74"/>
          <p:cNvGrpSpPr/>
          <p:nvPr/>
        </p:nvGrpSpPr>
        <p:grpSpPr>
          <a:xfrm>
            <a:off x="1064568" y="3868605"/>
            <a:ext cx="2036220" cy="868645"/>
            <a:chOff x="1064568" y="3868605"/>
            <a:chExt cx="2036220" cy="868645"/>
          </a:xfrm>
        </p:grpSpPr>
        <p:sp>
          <p:nvSpPr>
            <p:cNvPr id="7" name="Femhörning 6"/>
            <p:cNvSpPr/>
            <p:nvPr/>
          </p:nvSpPr>
          <p:spPr bwMode="auto">
            <a:xfrm>
              <a:off x="1064568" y="3870683"/>
              <a:ext cx="2036220" cy="866567"/>
            </a:xfrm>
            <a:prstGeom prst="homePlat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600" b="0" i="0" u="none" strike="noStrike" cap="none" normalizeH="0" baseline="0" dirty="0" smtClean="0">
                  <a:ln>
                    <a:noFill/>
                  </a:ln>
                  <a:solidFill>
                    <a:schemeClr val="bg1"/>
                  </a:solidFill>
                  <a:effectLst/>
                  <a:latin typeface="Calibri" pitchFamily="34" charset="0"/>
                </a:rPr>
                <a:t>Spika innehållet i mallpaket</a:t>
              </a:r>
            </a:p>
          </p:txBody>
        </p:sp>
        <p:sp>
          <p:nvSpPr>
            <p:cNvPr id="55" name="textruta 54"/>
            <p:cNvSpPr txBox="1"/>
            <p:nvPr/>
          </p:nvSpPr>
          <p:spPr>
            <a:xfrm>
              <a:off x="1064568" y="3868605"/>
              <a:ext cx="1728192" cy="215444"/>
            </a:xfrm>
            <a:prstGeom prst="rect">
              <a:avLst/>
            </a:prstGeom>
            <a:noFill/>
          </p:spPr>
          <p:txBody>
            <a:bodyPr wrap="square" rtlCol="0">
              <a:spAutoFit/>
            </a:bodyPr>
            <a:lstStyle/>
            <a:p>
              <a:r>
                <a:rPr lang="sv-SE" sz="800" b="1" dirty="0" smtClean="0">
                  <a:solidFill>
                    <a:schemeClr val="bg1"/>
                  </a:solidFill>
                </a:rPr>
                <a:t>WEBBENHETEN</a:t>
              </a:r>
              <a:endParaRPr lang="sv-SE" sz="1800" b="1" dirty="0">
                <a:solidFill>
                  <a:schemeClr val="bg1"/>
                </a:solidFill>
              </a:endParaRPr>
            </a:p>
          </p:txBody>
        </p:sp>
      </p:grpSp>
      <p:grpSp>
        <p:nvGrpSpPr>
          <p:cNvPr id="76" name="Grupp 75"/>
          <p:cNvGrpSpPr/>
          <p:nvPr/>
        </p:nvGrpSpPr>
        <p:grpSpPr>
          <a:xfrm>
            <a:off x="3152800" y="3861048"/>
            <a:ext cx="2088232" cy="876202"/>
            <a:chOff x="3152800" y="3861048"/>
            <a:chExt cx="2088232" cy="876202"/>
          </a:xfrm>
        </p:grpSpPr>
        <p:sp>
          <p:nvSpPr>
            <p:cNvPr id="10" name="Femhörning 9"/>
            <p:cNvSpPr/>
            <p:nvPr/>
          </p:nvSpPr>
          <p:spPr bwMode="auto">
            <a:xfrm>
              <a:off x="3152800" y="3870683"/>
              <a:ext cx="2088232" cy="866567"/>
            </a:xfrm>
            <a:prstGeom prst="homePlat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600" b="0" i="0" u="none" strike="noStrike" cap="none" normalizeH="0" baseline="0" dirty="0" smtClean="0">
                  <a:ln>
                    <a:noFill/>
                  </a:ln>
                  <a:solidFill>
                    <a:schemeClr val="bg1"/>
                  </a:solidFill>
                  <a:effectLst/>
                  <a:latin typeface="Calibri" pitchFamily="34" charset="0"/>
                </a:rPr>
                <a:t>Sätta upp mallpaket</a:t>
              </a:r>
            </a:p>
          </p:txBody>
        </p:sp>
        <p:sp>
          <p:nvSpPr>
            <p:cNvPr id="60" name="textruta 59"/>
            <p:cNvSpPr txBox="1"/>
            <p:nvPr/>
          </p:nvSpPr>
          <p:spPr>
            <a:xfrm>
              <a:off x="3152800" y="3861048"/>
              <a:ext cx="1728192" cy="215444"/>
            </a:xfrm>
            <a:prstGeom prst="rect">
              <a:avLst/>
            </a:prstGeom>
            <a:noFill/>
          </p:spPr>
          <p:txBody>
            <a:bodyPr wrap="square" rtlCol="0">
              <a:spAutoFit/>
            </a:bodyPr>
            <a:lstStyle/>
            <a:p>
              <a:r>
                <a:rPr lang="sv-SE" sz="800" b="1" dirty="0" smtClean="0">
                  <a:solidFill>
                    <a:schemeClr val="bg1"/>
                  </a:solidFill>
                </a:rPr>
                <a:t>WEBBENHETEN</a:t>
              </a:r>
              <a:endParaRPr lang="sv-SE" sz="1800" b="1" dirty="0">
                <a:solidFill>
                  <a:schemeClr val="bg1"/>
                </a:solidFill>
              </a:endParaRPr>
            </a:p>
          </p:txBody>
        </p:sp>
      </p:grpSp>
      <p:grpSp>
        <p:nvGrpSpPr>
          <p:cNvPr id="78" name="Grupp 77"/>
          <p:cNvGrpSpPr/>
          <p:nvPr/>
        </p:nvGrpSpPr>
        <p:grpSpPr>
          <a:xfrm>
            <a:off x="6033120" y="3868605"/>
            <a:ext cx="3296816" cy="868645"/>
            <a:chOff x="6033120" y="3868605"/>
            <a:chExt cx="3296816" cy="868645"/>
          </a:xfrm>
        </p:grpSpPr>
        <p:sp>
          <p:nvSpPr>
            <p:cNvPr id="12" name="Femhörning 11"/>
            <p:cNvSpPr/>
            <p:nvPr/>
          </p:nvSpPr>
          <p:spPr bwMode="auto">
            <a:xfrm>
              <a:off x="6033120" y="3870683"/>
              <a:ext cx="3296816" cy="866567"/>
            </a:xfrm>
            <a:prstGeom prst="homePlat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600" b="0" i="0" u="none" strike="noStrike" cap="none" normalizeH="0" baseline="0" dirty="0" smtClean="0">
                  <a:ln>
                    <a:noFill/>
                  </a:ln>
                  <a:solidFill>
                    <a:schemeClr val="bg1"/>
                  </a:solidFill>
                  <a:effectLst/>
                  <a:latin typeface="Calibri" pitchFamily="34" charset="0"/>
                </a:rPr>
                <a:t>Utrullning Enhetssidor</a:t>
              </a:r>
            </a:p>
          </p:txBody>
        </p:sp>
        <p:sp>
          <p:nvSpPr>
            <p:cNvPr id="65" name="textruta 64"/>
            <p:cNvSpPr txBox="1"/>
            <p:nvPr/>
          </p:nvSpPr>
          <p:spPr>
            <a:xfrm>
              <a:off x="6033120" y="3868605"/>
              <a:ext cx="1728192" cy="215444"/>
            </a:xfrm>
            <a:prstGeom prst="rect">
              <a:avLst/>
            </a:prstGeom>
            <a:noFill/>
          </p:spPr>
          <p:txBody>
            <a:bodyPr wrap="square" rtlCol="0">
              <a:spAutoFit/>
            </a:bodyPr>
            <a:lstStyle/>
            <a:p>
              <a:r>
                <a:rPr lang="sv-SE" sz="800" b="1" dirty="0" smtClean="0">
                  <a:solidFill>
                    <a:schemeClr val="bg1"/>
                  </a:solidFill>
                </a:rPr>
                <a:t>ALLA VERKSAMHETER</a:t>
              </a:r>
              <a:endParaRPr lang="sv-SE" sz="1800" b="1" dirty="0">
                <a:solidFill>
                  <a:schemeClr val="bg1"/>
                </a:solidFill>
              </a:endParaRPr>
            </a:p>
          </p:txBody>
        </p:sp>
      </p:grpSp>
      <p:grpSp>
        <p:nvGrpSpPr>
          <p:cNvPr id="77" name="Grupp 76"/>
          <p:cNvGrpSpPr/>
          <p:nvPr/>
        </p:nvGrpSpPr>
        <p:grpSpPr>
          <a:xfrm>
            <a:off x="5241032" y="3861048"/>
            <a:ext cx="761510" cy="876366"/>
            <a:chOff x="5241032" y="3861048"/>
            <a:chExt cx="761510" cy="876366"/>
          </a:xfrm>
        </p:grpSpPr>
        <p:sp>
          <p:nvSpPr>
            <p:cNvPr id="16" name="Femhörning 15"/>
            <p:cNvSpPr/>
            <p:nvPr/>
          </p:nvSpPr>
          <p:spPr bwMode="auto">
            <a:xfrm>
              <a:off x="5248590" y="3870847"/>
              <a:ext cx="753952" cy="866567"/>
            </a:xfrm>
            <a:prstGeom prst="homePlat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100" b="0" i="0" u="none" strike="noStrike" cap="none" normalizeH="0" baseline="0" dirty="0" smtClean="0">
                  <a:ln>
                    <a:noFill/>
                  </a:ln>
                  <a:solidFill>
                    <a:schemeClr val="bg1"/>
                  </a:solidFill>
                  <a:effectLst/>
                  <a:latin typeface="Calibri" pitchFamily="34" charset="0"/>
                </a:rPr>
                <a:t>Utrullning pilot</a:t>
              </a:r>
            </a:p>
          </p:txBody>
        </p:sp>
        <p:sp>
          <p:nvSpPr>
            <p:cNvPr id="66" name="textruta 65"/>
            <p:cNvSpPr txBox="1"/>
            <p:nvPr/>
          </p:nvSpPr>
          <p:spPr>
            <a:xfrm>
              <a:off x="5241032" y="3861048"/>
              <a:ext cx="648072" cy="215444"/>
            </a:xfrm>
            <a:prstGeom prst="rect">
              <a:avLst/>
            </a:prstGeom>
            <a:noFill/>
          </p:spPr>
          <p:txBody>
            <a:bodyPr wrap="square" rtlCol="0">
              <a:spAutoFit/>
            </a:bodyPr>
            <a:lstStyle/>
            <a:p>
              <a:r>
                <a:rPr lang="sv-SE" sz="800" b="1" dirty="0" smtClean="0">
                  <a:solidFill>
                    <a:schemeClr val="bg1"/>
                  </a:solidFill>
                </a:rPr>
                <a:t>???</a:t>
              </a:r>
              <a:endParaRPr lang="sv-SE" sz="1800" b="1" dirty="0">
                <a:solidFill>
                  <a:schemeClr val="bg1"/>
                </a:solidFill>
              </a:endParaRPr>
            </a:p>
          </p:txBody>
        </p:sp>
      </p:grpSp>
      <p:grpSp>
        <p:nvGrpSpPr>
          <p:cNvPr id="79" name="Grupp 78"/>
          <p:cNvGrpSpPr/>
          <p:nvPr/>
        </p:nvGrpSpPr>
        <p:grpSpPr>
          <a:xfrm>
            <a:off x="3152800" y="4834564"/>
            <a:ext cx="2808312" cy="866567"/>
            <a:chOff x="3152800" y="4834564"/>
            <a:chExt cx="2808312" cy="866567"/>
          </a:xfrm>
        </p:grpSpPr>
        <p:sp>
          <p:nvSpPr>
            <p:cNvPr id="20" name="Femhörning 19"/>
            <p:cNvSpPr/>
            <p:nvPr/>
          </p:nvSpPr>
          <p:spPr bwMode="auto">
            <a:xfrm>
              <a:off x="3152800" y="4834564"/>
              <a:ext cx="2808312" cy="866567"/>
            </a:xfrm>
            <a:prstGeom prst="homePlate">
              <a:avLst/>
            </a:prstGeom>
            <a:solidFill>
              <a:schemeClr val="accent4">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600" b="0" i="0" u="none" strike="noStrike" cap="none" normalizeH="0" baseline="0" dirty="0" smtClean="0">
                  <a:ln>
                    <a:noFill/>
                  </a:ln>
                  <a:solidFill>
                    <a:schemeClr val="bg1"/>
                  </a:solidFill>
                  <a:effectLst/>
                  <a:latin typeface="Calibri" pitchFamily="34" charset="0"/>
                </a:rPr>
                <a:t>Ta fram mallpaket</a:t>
              </a:r>
              <a:r>
                <a:rPr lang="sv-SE" sz="1600" dirty="0" smtClean="0">
                  <a:solidFill>
                    <a:schemeClr val="bg1"/>
                  </a:solidFill>
                </a:rPr>
                <a:t> särprofilerade</a:t>
              </a:r>
              <a:endParaRPr kumimoji="0" lang="sv-SE" sz="1600" b="0" i="0" u="none" strike="noStrike" cap="none" normalizeH="0" baseline="0" dirty="0" smtClean="0">
                <a:ln>
                  <a:noFill/>
                </a:ln>
                <a:solidFill>
                  <a:schemeClr val="bg1"/>
                </a:solidFill>
                <a:effectLst/>
                <a:latin typeface="Calibri" pitchFamily="34" charset="0"/>
              </a:endParaRPr>
            </a:p>
          </p:txBody>
        </p:sp>
        <p:sp>
          <p:nvSpPr>
            <p:cNvPr id="67" name="textruta 66"/>
            <p:cNvSpPr txBox="1"/>
            <p:nvPr/>
          </p:nvSpPr>
          <p:spPr>
            <a:xfrm>
              <a:off x="3152800" y="4838932"/>
              <a:ext cx="1728192" cy="215444"/>
            </a:xfrm>
            <a:prstGeom prst="rect">
              <a:avLst/>
            </a:prstGeom>
            <a:noFill/>
          </p:spPr>
          <p:txBody>
            <a:bodyPr wrap="square" rtlCol="0">
              <a:spAutoFit/>
            </a:bodyPr>
            <a:lstStyle/>
            <a:p>
              <a:r>
                <a:rPr lang="sv-SE" sz="800" b="1" dirty="0" smtClean="0">
                  <a:solidFill>
                    <a:schemeClr val="bg1"/>
                  </a:solidFill>
                </a:rPr>
                <a:t>WEBBENHETEN</a:t>
              </a:r>
              <a:endParaRPr lang="sv-SE" sz="1800" b="1" dirty="0">
                <a:solidFill>
                  <a:schemeClr val="bg1"/>
                </a:solidFill>
              </a:endParaRPr>
            </a:p>
          </p:txBody>
        </p:sp>
      </p:grpSp>
      <p:grpSp>
        <p:nvGrpSpPr>
          <p:cNvPr id="84" name="Grupp 83"/>
          <p:cNvGrpSpPr/>
          <p:nvPr/>
        </p:nvGrpSpPr>
        <p:grpSpPr>
          <a:xfrm>
            <a:off x="6033120" y="4819823"/>
            <a:ext cx="1728192" cy="871280"/>
            <a:chOff x="6033120" y="4819823"/>
            <a:chExt cx="1728192" cy="871280"/>
          </a:xfrm>
        </p:grpSpPr>
        <p:sp>
          <p:nvSpPr>
            <p:cNvPr id="21" name="Femhörning 20"/>
            <p:cNvSpPr/>
            <p:nvPr/>
          </p:nvSpPr>
          <p:spPr bwMode="auto">
            <a:xfrm>
              <a:off x="6033120" y="4824536"/>
              <a:ext cx="1296144" cy="866567"/>
            </a:xfrm>
            <a:prstGeom prst="homePlate">
              <a:avLst/>
            </a:prstGeom>
            <a:solidFill>
              <a:schemeClr val="accent4">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600" dirty="0" smtClean="0">
                  <a:solidFill>
                    <a:schemeClr val="bg1"/>
                  </a:solidFill>
                </a:rPr>
                <a:t>Sätta upp mallpaket</a:t>
              </a:r>
            </a:p>
          </p:txBody>
        </p:sp>
        <p:sp>
          <p:nvSpPr>
            <p:cNvPr id="68" name="textruta 67"/>
            <p:cNvSpPr txBox="1"/>
            <p:nvPr/>
          </p:nvSpPr>
          <p:spPr>
            <a:xfrm>
              <a:off x="6033120" y="4819823"/>
              <a:ext cx="1728192" cy="215444"/>
            </a:xfrm>
            <a:prstGeom prst="rect">
              <a:avLst/>
            </a:prstGeom>
            <a:noFill/>
          </p:spPr>
          <p:txBody>
            <a:bodyPr wrap="square" rtlCol="0">
              <a:spAutoFit/>
            </a:bodyPr>
            <a:lstStyle/>
            <a:p>
              <a:r>
                <a:rPr lang="sv-SE" sz="800" b="1" dirty="0" smtClean="0">
                  <a:solidFill>
                    <a:schemeClr val="bg1"/>
                  </a:solidFill>
                </a:rPr>
                <a:t>WEBBENHETEN</a:t>
              </a:r>
              <a:endParaRPr lang="sv-SE" sz="1800" b="1" dirty="0">
                <a:solidFill>
                  <a:schemeClr val="bg1"/>
                </a:solidFill>
              </a:endParaRPr>
            </a:p>
          </p:txBody>
        </p:sp>
      </p:grpSp>
      <p:grpSp>
        <p:nvGrpSpPr>
          <p:cNvPr id="85" name="Grupp 84"/>
          <p:cNvGrpSpPr/>
          <p:nvPr/>
        </p:nvGrpSpPr>
        <p:grpSpPr>
          <a:xfrm>
            <a:off x="7370579" y="4827380"/>
            <a:ext cx="1902901" cy="871280"/>
            <a:chOff x="7370579" y="4827380"/>
            <a:chExt cx="1902901" cy="871280"/>
          </a:xfrm>
        </p:grpSpPr>
        <p:sp>
          <p:nvSpPr>
            <p:cNvPr id="14" name="Femhörning 13"/>
            <p:cNvSpPr/>
            <p:nvPr/>
          </p:nvSpPr>
          <p:spPr bwMode="auto">
            <a:xfrm>
              <a:off x="7370579" y="4832093"/>
              <a:ext cx="1902901" cy="866567"/>
            </a:xfrm>
            <a:prstGeom prst="homePlate">
              <a:avLst/>
            </a:prstGeom>
            <a:solidFill>
              <a:schemeClr val="accent4">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600" b="0" i="0" u="none" strike="noStrike" cap="none" normalizeH="0" baseline="0" dirty="0" smtClean="0">
                  <a:ln>
                    <a:noFill/>
                  </a:ln>
                  <a:solidFill>
                    <a:schemeClr val="bg1"/>
                  </a:solidFill>
                  <a:effectLst/>
                  <a:latin typeface="Calibri" pitchFamily="34" charset="0"/>
                </a:rPr>
                <a:t>Utrullning särprofilerade</a:t>
              </a:r>
            </a:p>
          </p:txBody>
        </p:sp>
        <p:sp>
          <p:nvSpPr>
            <p:cNvPr id="69" name="textruta 68"/>
            <p:cNvSpPr txBox="1"/>
            <p:nvPr/>
          </p:nvSpPr>
          <p:spPr>
            <a:xfrm>
              <a:off x="7371044" y="4827380"/>
              <a:ext cx="1728192" cy="215444"/>
            </a:xfrm>
            <a:prstGeom prst="rect">
              <a:avLst/>
            </a:prstGeom>
            <a:noFill/>
          </p:spPr>
          <p:txBody>
            <a:bodyPr wrap="square" rtlCol="0">
              <a:spAutoFit/>
            </a:bodyPr>
            <a:lstStyle/>
            <a:p>
              <a:r>
                <a:rPr lang="sv-SE" sz="800" b="1" dirty="0" smtClean="0">
                  <a:solidFill>
                    <a:schemeClr val="bg1"/>
                  </a:solidFill>
                </a:rPr>
                <a:t>SÄRPROFILERADE VERKSAMHETER</a:t>
              </a:r>
              <a:endParaRPr lang="sv-SE" sz="1800" b="1" dirty="0">
                <a:solidFill>
                  <a:schemeClr val="bg1"/>
                </a:solidFill>
              </a:endParaRPr>
            </a:p>
          </p:txBody>
        </p:sp>
      </p:grpSp>
      <p:sp>
        <p:nvSpPr>
          <p:cNvPr id="15" name="Bildtext ned 14"/>
          <p:cNvSpPr/>
          <p:nvPr/>
        </p:nvSpPr>
        <p:spPr bwMode="auto">
          <a:xfrm>
            <a:off x="2273590" y="1196752"/>
            <a:ext cx="1656184" cy="2304256"/>
          </a:xfrm>
          <a:prstGeom prst="downArrowCallout">
            <a:avLst>
              <a:gd name="adj1" fmla="val 4011"/>
              <a:gd name="adj2" fmla="val 4510"/>
              <a:gd name="adj3" fmla="val 14006"/>
              <a:gd name="adj4" fmla="val 57334"/>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300" b="0" i="0" u="none" strike="noStrike" cap="none" normalizeH="0" baseline="0" dirty="0" smtClean="0">
                <a:ln>
                  <a:noFill/>
                </a:ln>
                <a:solidFill>
                  <a:schemeClr val="bg1"/>
                </a:solidFill>
                <a:effectLst/>
                <a:latin typeface="Calibri" pitchFamily="34" charset="0"/>
              </a:rPr>
              <a:t>Lösning tillräckligt klar för att webbenheten ska kunna förbereda mallpaketen</a:t>
            </a:r>
          </a:p>
        </p:txBody>
      </p:sp>
      <p:sp>
        <p:nvSpPr>
          <p:cNvPr id="17" name="Bildtext ned 16"/>
          <p:cNvSpPr/>
          <p:nvPr/>
        </p:nvSpPr>
        <p:spPr bwMode="auto">
          <a:xfrm>
            <a:off x="4361822" y="1196752"/>
            <a:ext cx="1656184" cy="2304256"/>
          </a:xfrm>
          <a:prstGeom prst="downArrowCallout">
            <a:avLst>
              <a:gd name="adj1" fmla="val 4011"/>
              <a:gd name="adj2" fmla="val 4510"/>
              <a:gd name="adj3" fmla="val 14006"/>
              <a:gd name="adj4" fmla="val 57334"/>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300" b="0" i="0" u="none" strike="noStrike" cap="none" normalizeH="0" baseline="0" dirty="0" smtClean="0">
                <a:ln>
                  <a:noFill/>
                </a:ln>
                <a:solidFill>
                  <a:schemeClr val="bg1"/>
                </a:solidFill>
                <a:effectLst/>
                <a:latin typeface="Calibri" pitchFamily="34" charset="0"/>
              </a:rPr>
              <a:t>Grundläggande funktionalitet klar för att verksamheterna ska kunna börja publicera sidor.</a:t>
            </a:r>
          </a:p>
        </p:txBody>
      </p:sp>
      <p:sp>
        <p:nvSpPr>
          <p:cNvPr id="18" name="Bildtext ned 17"/>
          <p:cNvSpPr/>
          <p:nvPr/>
        </p:nvSpPr>
        <p:spPr bwMode="auto">
          <a:xfrm>
            <a:off x="6465168" y="1196752"/>
            <a:ext cx="1656184" cy="2304256"/>
          </a:xfrm>
          <a:prstGeom prst="downArrowCallout">
            <a:avLst>
              <a:gd name="adj1" fmla="val 4011"/>
              <a:gd name="adj2" fmla="val 4510"/>
              <a:gd name="adj3" fmla="val 14006"/>
              <a:gd name="adj4" fmla="val 57334"/>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300" b="0" i="0" u="none" strike="noStrike" cap="none" normalizeH="0" baseline="0" dirty="0" smtClean="0">
                <a:ln>
                  <a:noFill/>
                </a:ln>
                <a:solidFill>
                  <a:schemeClr val="bg1"/>
                </a:solidFill>
                <a:effectLst/>
                <a:latin typeface="Calibri" pitchFamily="34" charset="0"/>
              </a:rPr>
              <a:t>Ytterligare funktionalitet för enhetssidor samt  teman för särprofilerade</a:t>
            </a:r>
          </a:p>
        </p:txBody>
      </p:sp>
      <p:sp>
        <p:nvSpPr>
          <p:cNvPr id="70" name="textruta 69"/>
          <p:cNvSpPr txBox="1"/>
          <p:nvPr/>
        </p:nvSpPr>
        <p:spPr>
          <a:xfrm>
            <a:off x="0" y="188640"/>
            <a:ext cx="992560" cy="276999"/>
          </a:xfrm>
          <a:prstGeom prst="rect">
            <a:avLst/>
          </a:prstGeom>
          <a:noFill/>
        </p:spPr>
        <p:txBody>
          <a:bodyPr wrap="square" rtlCol="0">
            <a:spAutoFit/>
          </a:bodyPr>
          <a:lstStyle/>
          <a:p>
            <a:pPr algn="ctr"/>
            <a:r>
              <a:rPr lang="sv-SE" sz="1200" dirty="0" smtClean="0">
                <a:solidFill>
                  <a:schemeClr val="tx2"/>
                </a:solidFill>
              </a:rPr>
              <a:t>DELPROJEKT</a:t>
            </a:r>
            <a:endParaRPr lang="sv-SE" dirty="0">
              <a:solidFill>
                <a:schemeClr val="tx2"/>
              </a:solidFill>
            </a:endParaRPr>
          </a:p>
        </p:txBody>
      </p:sp>
      <p:sp>
        <p:nvSpPr>
          <p:cNvPr id="72" name="Rektangel 71"/>
          <p:cNvSpPr/>
          <p:nvPr/>
        </p:nvSpPr>
        <p:spPr bwMode="auto">
          <a:xfrm>
            <a:off x="98236" y="404664"/>
            <a:ext cx="792088" cy="36000"/>
          </a:xfrm>
          <a:prstGeom prst="rect">
            <a:avLst/>
          </a:prstGeom>
          <a:solidFill>
            <a:schemeClr val="tx2"/>
          </a:solid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a:endParaRPr lang="sv-SE" sz="1200" dirty="0" smtClean="0">
              <a:solidFill>
                <a:schemeClr val="bg1"/>
              </a:solidFill>
            </a:endParaRPr>
          </a:p>
        </p:txBody>
      </p:sp>
      <p:pic>
        <p:nvPicPr>
          <p:cNvPr id="86" name="Picture 20" descr="gbg_li_cmyk"/>
          <p:cNvPicPr>
            <a:picLocks noChangeAspect="1" noChangeArrowheads="1"/>
          </p:cNvPicPr>
          <p:nvPr/>
        </p:nvPicPr>
        <p:blipFill>
          <a:blip r:embed="rId2" cstate="print"/>
          <a:stretch>
            <a:fillRect/>
          </a:stretch>
        </p:blipFill>
        <p:spPr bwMode="auto">
          <a:xfrm>
            <a:off x="272480" y="6061624"/>
            <a:ext cx="1598613" cy="5357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5"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19022" y="188913"/>
            <a:ext cx="8153400" cy="1143000"/>
          </a:xfrm>
        </p:spPr>
        <p:txBody>
          <a:bodyPr/>
          <a:lstStyle/>
          <a:p>
            <a:r>
              <a:rPr lang="sv-SE" dirty="0" smtClean="0"/>
              <a:t>Process för beställningar</a:t>
            </a:r>
            <a:endParaRPr lang="sv-SE" dirty="0"/>
          </a:p>
        </p:txBody>
      </p:sp>
      <p:sp>
        <p:nvSpPr>
          <p:cNvPr id="4" name="Platshållare för datum 3"/>
          <p:cNvSpPr>
            <a:spLocks noGrp="1"/>
          </p:cNvSpPr>
          <p:nvPr>
            <p:ph type="dt" sz="half" idx="10"/>
          </p:nvPr>
        </p:nvSpPr>
        <p:spPr/>
        <p:txBody>
          <a:bodyPr/>
          <a:lstStyle/>
          <a:p>
            <a:fld id="{E29F64E0-7CA0-4AD0-A451-FBACFEB1AA88}" type="datetime4">
              <a:rPr lang="sv-SE" smtClean="0"/>
              <a:pPr/>
              <a:t>28 november 2014</a:t>
            </a:fld>
            <a:endParaRPr lang="sv-SE"/>
          </a:p>
        </p:txBody>
      </p:sp>
      <p:pic>
        <p:nvPicPr>
          <p:cNvPr id="7" name="Platshållare för innehåll 6" descr="Process-beställning-av-nya-enhetssidor.png"/>
          <p:cNvPicPr>
            <a:picLocks noGrp="1" noChangeAspect="1"/>
          </p:cNvPicPr>
          <p:nvPr>
            <p:ph idx="1"/>
          </p:nvPr>
        </p:nvPicPr>
        <p:blipFill>
          <a:blip r:embed="rId2" cstate="print"/>
          <a:srcRect r="67522"/>
          <a:stretch>
            <a:fillRect/>
          </a:stretch>
        </p:blipFill>
        <p:spPr>
          <a:xfrm>
            <a:off x="2939764" y="1196752"/>
            <a:ext cx="4173476" cy="1508568"/>
          </a:xfrm>
        </p:spPr>
      </p:pic>
      <p:pic>
        <p:nvPicPr>
          <p:cNvPr id="8" name="Platshållare för innehåll 6" descr="Process-beställning-av-nya-enhetssidor.png"/>
          <p:cNvPicPr>
            <a:picLocks noChangeAspect="1"/>
          </p:cNvPicPr>
          <p:nvPr/>
        </p:nvPicPr>
        <p:blipFill>
          <a:blip r:embed="rId2" cstate="print"/>
          <a:srcRect l="34139" r="33679"/>
          <a:stretch>
            <a:fillRect/>
          </a:stretch>
        </p:blipFill>
        <p:spPr bwMode="auto">
          <a:xfrm>
            <a:off x="2939764" y="2856536"/>
            <a:ext cx="4135448" cy="1508568"/>
          </a:xfrm>
          <a:prstGeom prst="rect">
            <a:avLst/>
          </a:prstGeom>
          <a:noFill/>
          <a:ln w="9525">
            <a:noFill/>
            <a:miter lim="800000"/>
            <a:headEnd/>
            <a:tailEnd/>
          </a:ln>
          <a:effectLst/>
        </p:spPr>
      </p:pic>
      <p:pic>
        <p:nvPicPr>
          <p:cNvPr id="9" name="Platshållare för innehåll 6" descr="Process-beställning-av-nya-enhetssidor.png"/>
          <p:cNvPicPr>
            <a:picLocks noChangeAspect="1"/>
          </p:cNvPicPr>
          <p:nvPr/>
        </p:nvPicPr>
        <p:blipFill>
          <a:blip r:embed="rId2" cstate="print"/>
          <a:srcRect l="67919"/>
          <a:stretch>
            <a:fillRect/>
          </a:stretch>
        </p:blipFill>
        <p:spPr bwMode="auto">
          <a:xfrm>
            <a:off x="2939764" y="4509120"/>
            <a:ext cx="4122409" cy="150856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IK_mall">
  <a:themeElements>
    <a:clrScheme name="">
      <a:dk1>
        <a:srgbClr val="000000"/>
      </a:dk1>
      <a:lt1>
        <a:srgbClr val="FFFFFF"/>
      </a:lt1>
      <a:dk2>
        <a:srgbClr val="000000"/>
      </a:dk2>
      <a:lt2>
        <a:srgbClr val="808080"/>
      </a:lt2>
      <a:accent1>
        <a:srgbClr val="FFF799"/>
      </a:accent1>
      <a:accent2>
        <a:srgbClr val="CCCCFF"/>
      </a:accent2>
      <a:accent3>
        <a:srgbClr val="FFFFFF"/>
      </a:accent3>
      <a:accent4>
        <a:srgbClr val="000000"/>
      </a:accent4>
      <a:accent5>
        <a:srgbClr val="FFFACA"/>
      </a:accent5>
      <a:accent6>
        <a:srgbClr val="B9B9E7"/>
      </a:accent6>
      <a:hlink>
        <a:srgbClr val="1A79CC"/>
      </a:hlink>
      <a:folHlink>
        <a:srgbClr val="0B3A70"/>
      </a:folHlink>
    </a:clrScheme>
    <a:fontScheme name="1_gbg-stad">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1_gbg-sta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gbg-sta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gbg-sta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gbg-sta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gbg-sta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gbg-sta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gbg-sta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gbg-sta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gbg-sta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gbg-sta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gbg-sta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gbg-sta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gbg-stad 13">
        <a:dk1>
          <a:srgbClr val="000000"/>
        </a:dk1>
        <a:lt1>
          <a:srgbClr val="FFFFFF"/>
        </a:lt1>
        <a:dk2>
          <a:srgbClr val="000000"/>
        </a:dk2>
        <a:lt2>
          <a:srgbClr val="808080"/>
        </a:lt2>
        <a:accent1>
          <a:srgbClr val="FFD04C"/>
        </a:accent1>
        <a:accent2>
          <a:srgbClr val="CCCCFF"/>
        </a:accent2>
        <a:accent3>
          <a:srgbClr val="FFFFFF"/>
        </a:accent3>
        <a:accent4>
          <a:srgbClr val="000000"/>
        </a:accent4>
        <a:accent5>
          <a:srgbClr val="FFE4B2"/>
        </a:accent5>
        <a:accent6>
          <a:srgbClr val="B9B9E7"/>
        </a:accent6>
        <a:hlink>
          <a:srgbClr val="1A79CC"/>
        </a:hlink>
        <a:folHlink>
          <a:srgbClr val="0B3A7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bg-stad">
  <a:themeElements>
    <a:clrScheme name="Göteborgs Stads färgpalett">
      <a:dk1>
        <a:srgbClr val="1B78CC"/>
      </a:dk1>
      <a:lt1>
        <a:srgbClr val="FFFFFF"/>
      </a:lt1>
      <a:dk2>
        <a:srgbClr val="000000"/>
      </a:dk2>
      <a:lt2>
        <a:srgbClr val="729FBD"/>
      </a:lt2>
      <a:accent1>
        <a:srgbClr val="F2D040"/>
      </a:accent1>
      <a:accent2>
        <a:srgbClr val="C03533"/>
      </a:accent2>
      <a:accent3>
        <a:srgbClr val="BB0063"/>
      </a:accent3>
      <a:accent4>
        <a:srgbClr val="C2C122"/>
      </a:accent4>
      <a:accent5>
        <a:srgbClr val="D9861A"/>
      </a:accent5>
      <a:accent6>
        <a:srgbClr val="96BCAA"/>
      </a:accent6>
      <a:hlink>
        <a:srgbClr val="729FBD"/>
      </a:hlink>
      <a:folHlink>
        <a:srgbClr val="729FBD"/>
      </a:folHlink>
    </a:clrScheme>
    <a:fontScheme name="gbg-stad">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gbg-sta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bg-sta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bg-sta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bg-sta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bg-sta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bg-sta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bg-sta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bg-sta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bg-sta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bg-sta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bg-sta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bg-sta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bg-stad 13">
        <a:dk1>
          <a:srgbClr val="000000"/>
        </a:dk1>
        <a:lt1>
          <a:srgbClr val="FFFFFF"/>
        </a:lt1>
        <a:dk2>
          <a:srgbClr val="000000"/>
        </a:dk2>
        <a:lt2>
          <a:srgbClr val="808080"/>
        </a:lt2>
        <a:accent1>
          <a:srgbClr val="FFD04C"/>
        </a:accent1>
        <a:accent2>
          <a:srgbClr val="CCCCFF"/>
        </a:accent2>
        <a:accent3>
          <a:srgbClr val="FFFFFF"/>
        </a:accent3>
        <a:accent4>
          <a:srgbClr val="000000"/>
        </a:accent4>
        <a:accent5>
          <a:srgbClr val="FFE4B2"/>
        </a:accent5>
        <a:accent6>
          <a:srgbClr val="B9B9E7"/>
        </a:accent6>
        <a:hlink>
          <a:srgbClr val="1A79CC"/>
        </a:hlink>
        <a:folHlink>
          <a:srgbClr val="0B3A7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TEIK_mall</Template>
  <TotalTime>852</TotalTime>
  <Words>1175</Words>
  <Application>Microsoft Office PowerPoint</Application>
  <PresentationFormat>A4 (210 x 297 mm)</PresentationFormat>
  <Paragraphs>168</Paragraphs>
  <Slides>11</Slides>
  <Notes>1</Notes>
  <HiddenSlides>0</HiddenSlides>
  <MMClips>0</MMClips>
  <ScaleCrop>false</ScaleCrop>
  <HeadingPairs>
    <vt:vector size="4" baseType="variant">
      <vt:variant>
        <vt:lpstr>Tema</vt:lpstr>
      </vt:variant>
      <vt:variant>
        <vt:i4>2</vt:i4>
      </vt:variant>
      <vt:variant>
        <vt:lpstr>Bildrubriker</vt:lpstr>
      </vt:variant>
      <vt:variant>
        <vt:i4>11</vt:i4>
      </vt:variant>
    </vt:vector>
  </HeadingPairs>
  <TitlesOfParts>
    <vt:vector size="13" baseType="lpstr">
      <vt:lpstr>TEIK_mall</vt:lpstr>
      <vt:lpstr>gbg-stad</vt:lpstr>
      <vt:lpstr>Enhetssida 2.0</vt:lpstr>
      <vt:lpstr>Därför gör vi om enhetssidorna</vt:lpstr>
      <vt:lpstr>Så här funkar det idag</vt:lpstr>
      <vt:lpstr>Nyttoeffekter - besökarna</vt:lpstr>
      <vt:lpstr>Nyttoeffekter - verksamheterna</vt:lpstr>
      <vt:lpstr>Nyttoeffekter – webbenheten/e-samverkan</vt:lpstr>
      <vt:lpstr>Beslut om olika typer av enhetssidor</vt:lpstr>
      <vt:lpstr>Bild 8</vt:lpstr>
      <vt:lpstr>Process för beställningar</vt:lpstr>
      <vt:lpstr>Vi vill ha grova tidplaner från SDF:erna</vt:lpstr>
      <vt:lpstr>Om du har frågor om Enhetssida 2.0</vt:lpstr>
    </vt:vector>
  </TitlesOfParts>
  <Company>Göteborgs stad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Enhetssida 2.0</dc:title>
  <dc:creator>henjoh0419</dc:creator>
  <cp:lastModifiedBy>henjoh0419</cp:lastModifiedBy>
  <cp:revision>27</cp:revision>
  <cp:lastPrinted>2002-05-29T10:42:04Z</cp:lastPrinted>
  <dcterms:created xsi:type="dcterms:W3CDTF">2014-11-21T11:26:10Z</dcterms:created>
  <dcterms:modified xsi:type="dcterms:W3CDTF">2014-11-28T07:43:45Z</dcterms:modified>
</cp:coreProperties>
</file>